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Roboto"/>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Roboto-bold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jpg>
</file>

<file path=ppt/media/image13.png>
</file>

<file path=ppt/media/image14.png>
</file>

<file path=ppt/media/image16.jp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2d5925b9a2_2_2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Google Shape;281;g32d5925b9a2_2_2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32d5925b9a2_2_2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2d5925b9a2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g32d5925b9a2_0_1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CSQA is a commensense qa dataset. CoT increases performance a lot more on StrategyQA, which requires multistep reasoning.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my opinion, what is a lot more interesting is the graph on the right. For type 2 problems such as math word problems, as we mentioned earlier,</a:t>
            </a:r>
            <a:endParaRPr/>
          </a:p>
          <a:p>
            <a:pPr indent="0" lvl="0" marL="0" rtl="0" algn="l">
              <a:spcBef>
                <a:spcPts val="0"/>
              </a:spcBef>
              <a:spcAft>
                <a:spcPts val="0"/>
              </a:spcAft>
              <a:buNone/>
            </a:pPr>
            <a:r>
              <a:rPr lang="en"/>
              <a:t>Scaling model scale up, in terms of how much compute we have, doesn’t seem to help. We start to hit the limits of scaling laws.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with chain of thought, we unlock never seen before gains. At a certain model scale, CoT becomes really good. A likely explanation for</a:t>
            </a:r>
            <a:endParaRPr/>
          </a:p>
          <a:p>
            <a:pPr indent="0" lvl="0" marL="0" rtl="0" algn="l">
              <a:spcBef>
                <a:spcPts val="0"/>
              </a:spcBef>
              <a:spcAft>
                <a:spcPts val="0"/>
              </a:spcAft>
              <a:buNone/>
            </a:pPr>
            <a:r>
              <a:rPr lang="en"/>
              <a:t>t</a:t>
            </a:r>
            <a:r>
              <a:rPr lang="en"/>
              <a:t>his is that at that scale, the model starts to generate a really good strategy for how to solve the problem.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3" name="Google Shape;393;g32d5925b9a2_0_1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2d5925b9a2_0_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4" name="Google Shape;404;g32d5925b9a2_0_1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g32d5925b9a2_0_1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330629bd54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3" name="Google Shape;413;g330629bd545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4" name="Google Shape;414;g330629bd545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2fb23b712f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7" name="Google Shape;427;g32fb23b712f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g32fb23b712f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30629bd545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g330629bd545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The simple associative token-level choices of LMs are also reminiscent of “System 1”,</a:t>
            </a:r>
            <a:br>
              <a:rPr lang="en"/>
            </a:br>
            <a:br>
              <a:rPr lang="en"/>
            </a:br>
            <a:r>
              <a:rPr lang="en"/>
              <a:t>“System 2” planning process that (1) maintains and explores diverse alternatives for current choices instead of just picking one, and (2) evaluates its current status and actively looks ahead or backtracks to make more global decisions.</a:t>
            </a:r>
            <a:endParaRPr/>
          </a:p>
        </p:txBody>
      </p:sp>
      <p:sp>
        <p:nvSpPr>
          <p:cNvPr id="438" name="Google Shape;438;g330629bd545_0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30629bd545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7" name="Google Shape;447;g330629bd545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Self-consistency with CoT (CoT-SC) [36] is an ensemble approach that samples k i.i.d. chains of thought: [z (i) 1···n , y(i) ] ∼ p CoT θ (z1···n, y|x) (i = 1 · · · k), then returns the most frequent output: arg maxy #{i | y (i) = y}. CoT-SC improves upon CoT, because there are generally different thought processes for the same problem (e.g. different ways to prove the same theorem), and the output decision can be more faithful by exploring a richer set of thoughts. However, within each chain there is no local exploration of different thought steps, and the “most frequent” heuristic only applies when the output space is limited (e.g. multi-choice QA)</a:t>
            </a:r>
            <a:br>
              <a:rPr lang="en"/>
            </a:br>
            <a:br>
              <a:rPr lang="en"/>
            </a:br>
            <a:r>
              <a:rPr lang="en" sz="1200">
                <a:solidFill>
                  <a:schemeClr val="dk1"/>
                </a:solidFill>
                <a:latin typeface="Roboto"/>
                <a:ea typeface="Roboto"/>
                <a:cs typeface="Roboto"/>
                <a:sym typeface="Roboto"/>
              </a:rPr>
              <a:t>CoT focuses on linear reasoning; ToT introduces flexibility by exploring a tree-like structure.</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
        <p:nvSpPr>
          <p:cNvPr id="448" name="Google Shape;448;g330629bd545_0_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330629bd545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6" name="Google Shape;456;g330629bd545_0_3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7" name="Google Shape;457;g330629bd545_0_3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30629bd545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6" name="Google Shape;466;g330629bd545_0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g330629bd545_0_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30629bd545_0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6" name="Google Shape;476;g330629bd545_0_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g330629bd545_0_6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30629bd545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6" name="Google Shape;486;g330629bd545_0_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7" name="Google Shape;487;g330629bd545_0_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2d5925b9a2_2_2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g32d5925b9a2_2_2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g32d5925b9a2_2_26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330629bd545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6" name="Google Shape;496;g330629bd545_0_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In general, a thought should be “small” enough so that LMs can generate promising and diverse samples (e.g. generating a whole book is usually too “big” to be coherent), yet “big” enough so that LMs can evaluate its prospect toward problem solving (e.g. generating one token is usually too “small” to evaluate).</a:t>
            </a:r>
            <a:endParaRPr/>
          </a:p>
          <a:p>
            <a:pPr indent="0" lvl="0" marL="0" rtl="0" algn="l">
              <a:spcBef>
                <a:spcPts val="0"/>
              </a:spcBef>
              <a:spcAft>
                <a:spcPts val="0"/>
              </a:spcAft>
              <a:buNone/>
            </a:pPr>
            <a:r>
              <a:t/>
            </a:r>
            <a:endParaRPr/>
          </a:p>
        </p:txBody>
      </p:sp>
      <p:sp>
        <p:nvSpPr>
          <p:cNvPr id="497" name="Google Shape;497;g330629bd545_0_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330629bd545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1" name="Google Shape;511;g330629bd545_0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Independent Sampling</a:t>
            </a:r>
            <a:br>
              <a:rPr lang="en" sz="1300">
                <a:solidFill>
                  <a:schemeClr val="dk1"/>
                </a:solidFill>
              </a:rPr>
            </a:br>
            <a:r>
              <a:rPr lang="en" sz="1300">
                <a:solidFill>
                  <a:schemeClr val="dk1"/>
                </a:solidFill>
              </a:rPr>
              <a:t>Advantage: Promotes diversity by generating varied and creative ideas.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Independent CoT, </a:t>
            </a:r>
            <a:r>
              <a:rPr lang="en" sz="1300">
                <a:solidFill>
                  <a:schemeClr val="dk1"/>
                </a:solidFill>
              </a:rPr>
              <a:t>In creative writing, each sampled thought could represent a unique paragraph direction.</a:t>
            </a:r>
            <a:endParaRPr sz="1300">
              <a:solidFill>
                <a:schemeClr val="dk1"/>
              </a:solidFill>
            </a:endParaRPr>
          </a:p>
          <a:p>
            <a:pPr indent="0" lvl="0" marL="0" rtl="0" algn="l">
              <a:spcBef>
                <a:spcPts val="0"/>
              </a:spcBef>
              <a:spcAft>
                <a:spcPts val="0"/>
              </a:spcAft>
              <a:buNone/>
            </a:pPr>
            <a:r>
              <a:rPr lang="en" sz="1300">
                <a:solidFill>
                  <a:schemeClr val="dk1"/>
                </a:solidFill>
              </a:rPr>
              <a:t>Sequential Proposals: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Advantage:Reduces duplication by generating different thoughts in the same context.</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Example: In the Game of 24, sequential proposals generate distinct operations 4+ 4* to explore multiple paths.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t/>
            </a:r>
            <a:endParaRPr/>
          </a:p>
        </p:txBody>
      </p:sp>
      <p:sp>
        <p:nvSpPr>
          <p:cNvPr id="512" name="Google Shape;512;g330629bd545_0_8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330629bd545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4" name="Google Shape;524;g330629bd545_0_9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1150" lvl="0" marL="457200" rtl="0" algn="l">
              <a:spcBef>
                <a:spcPts val="0"/>
              </a:spcBef>
              <a:spcAft>
                <a:spcPts val="0"/>
              </a:spcAft>
              <a:buClr>
                <a:schemeClr val="dk1"/>
              </a:buClr>
              <a:buSzPts val="1300"/>
              <a:buChar char="●"/>
            </a:pPr>
            <a:r>
              <a:rPr lang="en" sz="1300">
                <a:solidFill>
                  <a:schemeClr val="dk1"/>
                </a:solidFill>
              </a:rPr>
              <a:t>Independent Evaluation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Key Advantage: Promotes "good" states while discarding "bad" ones.</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525" name="Google Shape;525;g330629bd545_0_9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330629bd545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4" name="Google Shape;534;g330629bd545_0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1150" lvl="0" marL="457200" rtl="0" algn="l">
              <a:spcBef>
                <a:spcPts val="0"/>
              </a:spcBef>
              <a:spcAft>
                <a:spcPts val="0"/>
              </a:spcAft>
              <a:buClr>
                <a:schemeClr val="dk1"/>
              </a:buClr>
              <a:buSzPts val="1300"/>
              <a:buChar char="●"/>
            </a:pPr>
            <a:r>
              <a:rPr lang="en" sz="1300">
                <a:solidFill>
                  <a:schemeClr val="dk1"/>
                </a:solidFill>
              </a:rPr>
              <a:t>Independent Evaluation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Key Advantage: Promotes "good" states while discarding "bad" ones.</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535" name="Google Shape;535;g330629bd545_0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32fb23b712f_3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4" name="Google Shape;544;g32fb23b712f_3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300">
              <a:solidFill>
                <a:schemeClr val="dk1"/>
              </a:solidFill>
            </a:endParaRPr>
          </a:p>
        </p:txBody>
      </p:sp>
      <p:sp>
        <p:nvSpPr>
          <p:cNvPr id="545" name="Google Shape;545;g32fb23b712f_3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30629bd545_0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5" name="Google Shape;555;g330629bd545_0_1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300">
              <a:solidFill>
                <a:schemeClr val="dk1"/>
              </a:solidFill>
            </a:endParaRPr>
          </a:p>
        </p:txBody>
      </p:sp>
      <p:sp>
        <p:nvSpPr>
          <p:cNvPr id="556" name="Google Shape;556;g330629bd545_0_1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330629bd545_0_1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4" name="Google Shape;564;g330629bd545_0_1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300">
              <a:solidFill>
                <a:schemeClr val="dk1"/>
              </a:solidFill>
            </a:endParaRPr>
          </a:p>
        </p:txBody>
      </p:sp>
      <p:sp>
        <p:nvSpPr>
          <p:cNvPr id="565" name="Google Shape;565;g330629bd545_0_1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30629bd545_0_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4" name="Google Shape;574;g330629bd545_0_1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Task: Use four numbers and basic operations (+, -, ×, ÷) to reach the target value of 24.</a:t>
            </a:r>
            <a:endParaRPr sz="1300">
              <a:solidFill>
                <a:schemeClr val="dk1"/>
              </a:solidFill>
            </a:endParaRPr>
          </a:p>
          <a:p>
            <a:pPr indent="0" lvl="0" marL="0" rtl="0" algn="l">
              <a:spcBef>
                <a:spcPts val="0"/>
              </a:spcBef>
              <a:spcAft>
                <a:spcPts val="0"/>
              </a:spcAft>
              <a:buNone/>
            </a:pPr>
            <a:r>
              <a:rPr lang="en" sz="1300">
                <a:solidFill>
                  <a:schemeClr val="dk1"/>
                </a:solidFill>
              </a:rPr>
              <a:t>Success = Valid equation using all inputs exactly once to reach 24.</a:t>
            </a:r>
            <a:endParaRPr sz="1300">
              <a:solidFill>
                <a:schemeClr val="dk1"/>
              </a:solidFill>
            </a:endParaRPr>
          </a:p>
          <a:p>
            <a:pPr indent="0" lvl="0" marL="0" rtl="0" algn="l">
              <a:spcBef>
                <a:spcPts val="0"/>
              </a:spcBef>
              <a:spcAft>
                <a:spcPts val="0"/>
              </a:spcAft>
              <a:buNone/>
            </a:pPr>
            <a:r>
              <a:rPr lang="en" sz="1300">
                <a:solidFill>
                  <a:schemeClr val="dk1"/>
                </a:solidFill>
              </a:rPr>
              <a:t>Variables:</a:t>
            </a:r>
            <a:endParaRPr sz="1300">
              <a:solidFill>
                <a:schemeClr val="dk1"/>
              </a:solidFill>
            </a:endParaRPr>
          </a:p>
          <a:p>
            <a:pPr indent="0" lvl="0" marL="0" rtl="0" algn="l">
              <a:spcBef>
                <a:spcPts val="0"/>
              </a:spcBef>
              <a:spcAft>
                <a:spcPts val="0"/>
              </a:spcAft>
              <a:buNone/>
            </a:pPr>
            <a:r>
              <a:rPr lang="en" sz="1300">
                <a:solidFill>
                  <a:schemeClr val="dk1"/>
                </a:solidFill>
              </a:rPr>
              <a:t>k Number of thoughts generated at each step.</a:t>
            </a:r>
            <a:endParaRPr sz="1300">
              <a:solidFill>
                <a:schemeClr val="dk1"/>
              </a:solidFill>
            </a:endParaRPr>
          </a:p>
          <a:p>
            <a:pPr indent="0" lvl="0" marL="0" rtl="0" algn="l">
              <a:spcBef>
                <a:spcPts val="0"/>
              </a:spcBef>
              <a:spcAft>
                <a:spcPts val="0"/>
              </a:spcAft>
              <a:buNone/>
            </a:pPr>
            <a:r>
              <a:rPr lang="en" sz="1300">
                <a:solidFill>
                  <a:schemeClr val="dk1"/>
                </a:solidFill>
              </a:rPr>
              <a:t>B Breadth limit of explored states at each level.</a:t>
            </a:r>
            <a:endParaRPr sz="1300">
              <a:solidFill>
                <a:schemeClr val="dk1"/>
              </a:solidFill>
            </a:endParaRPr>
          </a:p>
          <a:p>
            <a:pPr indent="0" lvl="0" marL="0" rtl="0" algn="l">
              <a:spcBef>
                <a:spcPts val="0"/>
              </a:spcBef>
              <a:spcAft>
                <a:spcPts val="0"/>
              </a:spcAft>
              <a:buNone/>
            </a:pPr>
            <a:br>
              <a:rPr lang="en" sz="1300">
                <a:solidFill>
                  <a:schemeClr val="dk1"/>
                </a:solidFill>
              </a:rPr>
            </a:br>
            <a:r>
              <a:rPr lang="en" sz="1300">
                <a:solidFill>
                  <a:schemeClr val="dk1"/>
                </a:solidFill>
              </a:rPr>
              <a:t>This uses BFS as well</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575" name="Google Shape;575;g330629bd545_0_1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330629bd545_0_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5" name="Google Shape;585;g330629bd545_0_1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 sz="1300">
                <a:solidFill>
                  <a:schemeClr val="dk1"/>
                </a:solidFill>
              </a:rPr>
              <a:t>ToT (Breadth = 5): Achieved 74% success rate, significantly outperforming other methods.</a:t>
            </a:r>
            <a:endParaRPr sz="1300">
              <a:solidFill>
                <a:schemeClr val="dk1"/>
              </a:solidFill>
            </a:endParaRPr>
          </a:p>
          <a:p>
            <a:pPr indent="0" lvl="0" marL="0" rtl="0" algn="l">
              <a:spcBef>
                <a:spcPts val="0"/>
              </a:spcBef>
              <a:spcAft>
                <a:spcPts val="0"/>
              </a:spcAft>
              <a:buClr>
                <a:schemeClr val="dk1"/>
              </a:buClr>
              <a:buFont typeface="Arial"/>
              <a:buNone/>
            </a:pPr>
            <a:r>
              <a:rPr lang="en" sz="1300">
                <a:solidFill>
                  <a:schemeClr val="dk1"/>
                </a:solidFill>
              </a:rPr>
              <a:t>Not surprisingly, CoT scales better than IO, and best of 100 CoT samples achieve a success rate of 49%, but still much worse than exploring more nodes in ToT (b &gt; 1).</a:t>
            </a:r>
            <a:endParaRPr sz="1300">
              <a:solidFill>
                <a:schemeClr val="dk1"/>
              </a:solidFill>
            </a:endParaRPr>
          </a:p>
          <a:p>
            <a:pPr indent="0" lvl="0" marL="0" rtl="0" algn="l">
              <a:spcBef>
                <a:spcPts val="0"/>
              </a:spcBef>
              <a:spcAft>
                <a:spcPts val="0"/>
              </a:spcAft>
              <a:buClr>
                <a:schemeClr val="dk1"/>
              </a:buClr>
              <a:buFont typeface="Arial"/>
              <a:buNone/>
            </a:pPr>
            <a:r>
              <a:rPr lang="en" sz="1300">
                <a:solidFill>
                  <a:schemeClr val="dk1"/>
                </a:solidFill>
              </a:rPr>
              <a:t>Key Insight: ToT's ability to explore multiple paths and evaluate thoughts systematically leads to superior performance.</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 Figure 3(b) breaks down at which step CoT and ToT samples fail the task, i.e. the thought (in CoT) or all b thoughts (in ToT) are invalid or impossible to reach 24. Notably, around 60% of CoT samples already failed the task after generating the first step, or equivalently, the first three words (e.g. “4 + 9”). This highlights the issues with direct left-to-right decoding.</a:t>
            </a:r>
            <a:endParaRPr sz="1300">
              <a:solidFill>
                <a:schemeClr val="dk1"/>
              </a:solidFill>
            </a:endParaRPr>
          </a:p>
        </p:txBody>
      </p:sp>
      <p:sp>
        <p:nvSpPr>
          <p:cNvPr id="586" name="Google Shape;586;g330629bd545_0_1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30629bd545_0_1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4" name="Google Shape;594;g330629bd545_0_1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creative writing task where the input is 4 random sentences and the output should be a coherent passage with 4 paragraphs that end in the 4 input sentences respectively</a:t>
            </a:r>
            <a:endParaRPr sz="1300">
              <a:solidFill>
                <a:schemeClr val="dk1"/>
              </a:solidFill>
            </a:endParaRPr>
          </a:p>
        </p:txBody>
      </p:sp>
      <p:sp>
        <p:nvSpPr>
          <p:cNvPr id="595" name="Google Shape;595;g330629bd545_0_1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2d5925b9a2_2_3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g32d5925b9a2_2_30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32d5925b9a2_2_30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30629bd545_0_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5" name="Google Shape;605;g330629bd545_0_1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Lastly, iterative-refine is more effective on this natural language task, where  We believe it could be thought of as a third approach to thought generation in the ToT framework, where new thoughts can arise from refining old thoughts instead of i.i.d. or sequentially generated.</a:t>
            </a:r>
            <a:endParaRPr sz="1300">
              <a:solidFill>
                <a:schemeClr val="dk1"/>
              </a:solidFill>
            </a:endParaRPr>
          </a:p>
        </p:txBody>
      </p:sp>
      <p:sp>
        <p:nvSpPr>
          <p:cNvPr id="606" name="Google Shape;606;g330629bd545_0_1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30629bd545_0_1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6" name="Google Shape;616;g330629bd545_0_17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For thought generation, at each state we translate all existing thoughts (e.g. “h2.motor; h1.tasks” for the state in Figure 6(a)) into letter constraints for remaining clues (e.g. “v1.To heap: tm ;...”)</a:t>
            </a:r>
            <a:endParaRPr sz="1300">
              <a:solidFill>
                <a:schemeClr val="dk1"/>
              </a:solidFill>
            </a:endParaRPr>
          </a:p>
        </p:txBody>
      </p:sp>
      <p:sp>
        <p:nvSpPr>
          <p:cNvPr id="617" name="Google Shape;617;g330629bd545_0_17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30629bd545_0_1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6" name="Google Shape;626;g330629bd545_0_1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sz="1300">
                <a:solidFill>
                  <a:schemeClr val="dk1"/>
                </a:solidFill>
              </a:rPr>
              <a:t>2 For example, “agend” is an obsolete form of “agendum”, but GPT-4 deems it a typo for “agenda”. External retrieval or web interaction could augment LM for problem solving under knowledge uncertainty</a:t>
            </a:r>
            <a:endParaRPr sz="1300">
              <a:solidFill>
                <a:schemeClr val="dk1"/>
              </a:solidFill>
            </a:endParaRPr>
          </a:p>
        </p:txBody>
      </p:sp>
      <p:sp>
        <p:nvSpPr>
          <p:cNvPr id="627" name="Google Shape;627;g330629bd545_0_18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30629bd545_0_1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7" name="Google Shape;637;g330629bd545_0_1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1150" lvl="0" marL="457200" rtl="0" algn="l">
              <a:spcBef>
                <a:spcPts val="0"/>
              </a:spcBef>
              <a:spcAft>
                <a:spcPts val="0"/>
              </a:spcAft>
              <a:buClr>
                <a:schemeClr val="dk1"/>
              </a:buClr>
              <a:buSzPts val="1300"/>
              <a:buChar char="●"/>
            </a:pPr>
            <a:r>
              <a:rPr lang="en" sz="1200">
                <a:solidFill>
                  <a:schemeClr val="dk1"/>
                </a:solidFill>
                <a:latin typeface="Roboto"/>
                <a:ea typeface="Roboto"/>
                <a:cs typeface="Roboto"/>
                <a:sym typeface="Roboto"/>
              </a:rPr>
              <a:t>with leaves sampled from stochastic beam search decoding,</a:t>
            </a:r>
            <a:endParaRPr sz="1300">
              <a:solidFill>
                <a:schemeClr val="dk1"/>
              </a:solidFill>
            </a:endParaRPr>
          </a:p>
        </p:txBody>
      </p:sp>
      <p:sp>
        <p:nvSpPr>
          <p:cNvPr id="638" name="Google Shape;638;g330629bd545_0_19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32fb23b712f_3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6" name="Google Shape;646;g32fb23b712f_3_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1150" lvl="0" marL="457200" rtl="0" algn="l">
              <a:spcBef>
                <a:spcPts val="0"/>
              </a:spcBef>
              <a:spcAft>
                <a:spcPts val="0"/>
              </a:spcAft>
              <a:buClr>
                <a:schemeClr val="dk1"/>
              </a:buClr>
              <a:buSzPts val="1300"/>
              <a:buChar char="●"/>
            </a:pPr>
            <a:r>
              <a:rPr lang="en" sz="1200">
                <a:solidFill>
                  <a:schemeClr val="dk1"/>
                </a:solidFill>
                <a:latin typeface="Roboto"/>
                <a:ea typeface="Roboto"/>
                <a:cs typeface="Roboto"/>
                <a:sym typeface="Roboto"/>
              </a:rPr>
              <a:t>with leaves sampled from stochastic beam search decoding,</a:t>
            </a:r>
            <a:endParaRPr sz="1300">
              <a:solidFill>
                <a:schemeClr val="dk1"/>
              </a:solidFill>
            </a:endParaRPr>
          </a:p>
        </p:txBody>
      </p:sp>
      <p:sp>
        <p:nvSpPr>
          <p:cNvPr id="647" name="Google Shape;647;g32fb23b712f_3_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330629bd545_0_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5" name="Google Shape;655;g330629bd545_0_1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300">
              <a:solidFill>
                <a:schemeClr val="dk1"/>
              </a:solidFill>
            </a:endParaRPr>
          </a:p>
        </p:txBody>
      </p:sp>
      <p:sp>
        <p:nvSpPr>
          <p:cNvPr id="656" name="Google Shape;656;g330629bd545_0_1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32d5925b9a2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4" name="Google Shape;664;g32d5925b9a2_0_1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5" name="Google Shape;665;g32d5925b9a2_0_1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32fb23b712f_1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4" name="Google Shape;674;g32fb23b712f_1_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5" name="Google Shape;675;g32fb23b712f_1_6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32fb23b712f_1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3" name="Google Shape;683;g32fb23b712f_1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4" name="Google Shape;684;g32fb23b712f_1_8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32fb23b712f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2" name="Google Shape;692;g32fb23b712f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3" name="Google Shape;693;g32fb23b712f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2d5925b9a2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g32d5925b9a2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LMs are pretty good at Type 1 tasks, these are tasks that are quick, intuitive and automatic and most humans could perform these sub-consciosuly.</a:t>
            </a:r>
            <a:endParaRPr/>
          </a:p>
        </p:txBody>
      </p:sp>
      <p:sp>
        <p:nvSpPr>
          <p:cNvPr id="308" name="Google Shape;308;g32d5925b9a2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307ab67030_0_1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2" name="Google Shape;702;g3307ab67030_0_1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3" name="Google Shape;703;g3307ab67030_0_1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3307ab67030_0_1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1" name="Google Shape;711;g3307ab67030_0_1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2" name="Google Shape;712;g3307ab67030_0_1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3307ab67030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0" name="Google Shape;720;g3307ab67030_0_1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1" name="Google Shape;721;g3307ab67030_0_13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32fb23b712f_1_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9" name="Google Shape;729;g32fb23b712f_1_1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0" name="Google Shape;730;g32fb23b712f_1_1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3307ab67030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8" name="Google Shape;738;g3307ab67030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9" name="Google Shape;739;g3307ab67030_0_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3307ab67030_0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7" name="Google Shape;747;g3307ab67030_0_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8" name="Google Shape;748;g3307ab67030_0_4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32fb23b712f_1_1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6" name="Google Shape;756;g32fb23b712f_1_1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We systematically ablate ReAct trajectories to build prompts for multiple baselines (with formats as Figure 1(1a-1c)): </a:t>
            </a:r>
            <a:br>
              <a:rPr lang="en" sz="1000">
                <a:solidFill>
                  <a:schemeClr val="dk1"/>
                </a:solidFill>
              </a:rPr>
            </a:br>
            <a:br>
              <a:rPr lang="en" sz="1000">
                <a:solidFill>
                  <a:schemeClr val="dk1"/>
                </a:solidFill>
              </a:rPr>
            </a:br>
            <a:r>
              <a:rPr lang="en" sz="1000">
                <a:solidFill>
                  <a:schemeClr val="dk1"/>
                </a:solidFill>
              </a:rPr>
              <a:t>(a) Standard prompting (Standard), which removes all thoughts, actions, observations in ReAct trajectories. </a:t>
            </a:r>
            <a:endParaRPr sz="1000">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(b) Chain-of-thought prompting (CoT) (Wei et al., 2022), which removes actions and observations and serve as a reasoning-only baseline. We also build a self-consistency baseline (CoT-SC) (Wang et al., 2022a;b) by sampling 21 CoT trajectories with decoding temperature 0.7 during inference and adopting the majority answer, which is found to consistently boost performance over CoT. </a:t>
            </a:r>
            <a:endParaRPr sz="1000">
              <a:solidFill>
                <a:schemeClr val="dk1"/>
              </a:solidFill>
            </a:endParaRPr>
          </a:p>
          <a:p>
            <a:pPr indent="0" lvl="0" marL="0" rtl="0" algn="l">
              <a:lnSpc>
                <a:spcPct val="115000"/>
              </a:lnSpc>
              <a:spcBef>
                <a:spcPts val="1200"/>
              </a:spcBef>
              <a:spcAft>
                <a:spcPts val="0"/>
              </a:spcAft>
              <a:buSzPts val="1100"/>
              <a:buNone/>
            </a:pPr>
            <a:r>
              <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00">
                <a:solidFill>
                  <a:schemeClr val="dk1"/>
                </a:solidFill>
              </a:rPr>
              <a:t>(c) Acting-only prompt (Act), which removes thoughts in ReAct trajectories, loosely resembling how WebGPT (Nakano et al., 2021) interacts with the Internet to answer questions, though it operates on a different task and action space, and uses imitation and reinforcement learning instead of prompting. </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p>
        </p:txBody>
      </p:sp>
      <p:sp>
        <p:nvSpPr>
          <p:cNvPr id="757" name="Google Shape;757;g32fb23b712f_1_1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3307ab67030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5" name="Google Shape;765;g3307ab67030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6" name="Google Shape;766;g3307ab67030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3307ab67030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4" name="Google Shape;774;g3307ab67030_0_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We systematically ablate ReAct trajectories to build prompts for multiple baselines (with formats as Figure 1(1a-1c)): </a:t>
            </a:r>
            <a:br>
              <a:rPr lang="en" sz="1000">
                <a:solidFill>
                  <a:schemeClr val="dk1"/>
                </a:solidFill>
              </a:rPr>
            </a:br>
            <a:br>
              <a:rPr lang="en" sz="1000">
                <a:solidFill>
                  <a:schemeClr val="dk1"/>
                </a:solidFill>
              </a:rPr>
            </a:br>
            <a:r>
              <a:rPr lang="en" sz="1000">
                <a:solidFill>
                  <a:schemeClr val="dk1"/>
                </a:solidFill>
              </a:rPr>
              <a:t>(a) Standard prompting (Standard), which removes all thoughts, actions, observations in ReAct trajectories. </a:t>
            </a:r>
            <a:endParaRPr sz="1000">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(b) Chain-of-thought prompting (CoT) (Wei et al., 2022), which removes actions and observations and serve as a reasoning-only baseline. We also build a self-consistency baseline (CoT-SC) (Wang et al., 2022a;b) by sampling 21 CoT trajectories with decoding temperature 0.7 during inference and adopting the majority answer, which is found to consistently boost performance over CoT. </a:t>
            </a:r>
            <a:endParaRPr sz="1000">
              <a:solidFill>
                <a:schemeClr val="dk1"/>
              </a:solidFill>
            </a:endParaRPr>
          </a:p>
          <a:p>
            <a:pPr indent="0" lvl="0" marL="0" rtl="0" algn="l">
              <a:lnSpc>
                <a:spcPct val="115000"/>
              </a:lnSpc>
              <a:spcBef>
                <a:spcPts val="1200"/>
              </a:spcBef>
              <a:spcAft>
                <a:spcPts val="0"/>
              </a:spcAft>
              <a:buSzPts val="1100"/>
              <a:buNone/>
            </a:pPr>
            <a:r>
              <a:t/>
            </a:r>
            <a:endParaRPr sz="1000">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(c) Acting-only prompt (Act), which removes thoughts in ReAct trajectories, loosely resembling how WebGPT (Nakano et al., 2021) interacts with the Internet to answer questions, though it operates on a different task and action space, and uses imitation and reinforcement learning instead of prompting. </a:t>
            </a:r>
            <a:endParaRPr sz="1000">
              <a:solidFill>
                <a:schemeClr val="dk1"/>
              </a:solidFill>
            </a:endParaRPr>
          </a:p>
          <a:p>
            <a:pPr indent="0" lvl="0" marL="0" rtl="0" algn="l">
              <a:lnSpc>
                <a:spcPct val="115000"/>
              </a:lnSpc>
              <a:spcBef>
                <a:spcPts val="120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p>
        </p:txBody>
      </p:sp>
      <p:sp>
        <p:nvSpPr>
          <p:cNvPr id="775" name="Google Shape;775;g3307ab67030_0_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3307ab67030_0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3" name="Google Shape;783;g3307ab67030_0_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We systematically ablate ReAct trajectories to build prompts for multiple baselines (with formats as Figure 1(1a-1c)): </a:t>
            </a:r>
            <a:br>
              <a:rPr lang="en" sz="1000">
                <a:solidFill>
                  <a:schemeClr val="dk1"/>
                </a:solidFill>
              </a:rPr>
            </a:br>
            <a:br>
              <a:rPr lang="en" sz="1000">
                <a:solidFill>
                  <a:schemeClr val="dk1"/>
                </a:solidFill>
              </a:rPr>
            </a:br>
            <a:r>
              <a:rPr lang="en" sz="1000">
                <a:solidFill>
                  <a:schemeClr val="dk1"/>
                </a:solidFill>
              </a:rPr>
              <a:t>(a) Standard prompting (Standard), which removes all thoughts, actions, observations in ReAct trajectories. </a:t>
            </a:r>
            <a:endParaRPr sz="1000">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(b) Chain-of-thought prompting (CoT) (Wei et al., 2022), which removes actions and observations and serve as a reasoning-only baseline. We also build a self-consistency baseline (CoT-SC) (Wang et al., 2022a;b) by sampling 21 CoT trajectories with decoding temperature 0.7 during inference and adopting the majority answer, which is found to consistently boost performance over CoT. </a:t>
            </a:r>
            <a:endParaRPr sz="1000">
              <a:solidFill>
                <a:schemeClr val="dk1"/>
              </a:solidFill>
            </a:endParaRPr>
          </a:p>
          <a:p>
            <a:pPr indent="0" lvl="0" marL="0" rtl="0" algn="l">
              <a:lnSpc>
                <a:spcPct val="115000"/>
              </a:lnSpc>
              <a:spcBef>
                <a:spcPts val="1200"/>
              </a:spcBef>
              <a:spcAft>
                <a:spcPts val="0"/>
              </a:spcAft>
              <a:buSzPts val="1100"/>
              <a:buNone/>
            </a:pPr>
            <a:r>
              <a:t/>
            </a:r>
            <a:endParaRPr sz="1000">
              <a:solidFill>
                <a:schemeClr val="dk1"/>
              </a:solidFill>
            </a:endParaRPr>
          </a:p>
          <a:p>
            <a:pPr indent="0" lvl="0" marL="0" rtl="0" algn="l">
              <a:lnSpc>
                <a:spcPct val="115000"/>
              </a:lnSpc>
              <a:spcBef>
                <a:spcPts val="1200"/>
              </a:spcBef>
              <a:spcAft>
                <a:spcPts val="0"/>
              </a:spcAft>
              <a:buSzPts val="1100"/>
              <a:buNone/>
            </a:pPr>
            <a:r>
              <a:rPr lang="en" sz="1000">
                <a:solidFill>
                  <a:schemeClr val="dk1"/>
                </a:solidFill>
              </a:rPr>
              <a:t>(c) Acting-only prompt (Act), which removes thoughts in ReAct trajectories, loosely resembling how WebGPT (Nakano et al., 2021) interacts with the Internet to answer questions, though it operates on a different task and action space, and uses imitation and reinforcement learning instead of prompting. </a:t>
            </a:r>
            <a:endParaRPr sz="1000">
              <a:solidFill>
                <a:schemeClr val="dk1"/>
              </a:solidFill>
            </a:endParaRPr>
          </a:p>
          <a:p>
            <a:pPr indent="0" lvl="0" marL="0" rtl="0" algn="l">
              <a:lnSpc>
                <a:spcPct val="115000"/>
              </a:lnSpc>
              <a:spcBef>
                <a:spcPts val="120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SzPts val="1100"/>
              <a:buNone/>
            </a:pPr>
            <a:r>
              <a:rPr lang="en">
                <a:solidFill>
                  <a:schemeClr val="dk1"/>
                </a:solidFill>
              </a:rPr>
              <a:t>		</a:t>
            </a:r>
            <a:endParaRPr>
              <a:solidFill>
                <a:schemeClr val="dk1"/>
              </a:solidFill>
            </a:endParaRPr>
          </a:p>
          <a:p>
            <a:pPr indent="0" lvl="0" marL="0" rtl="0" algn="l">
              <a:spcBef>
                <a:spcPts val="0"/>
              </a:spcBef>
              <a:spcAft>
                <a:spcPts val="0"/>
              </a:spcAft>
              <a:buNone/>
            </a:pPr>
            <a:r>
              <a:t/>
            </a:r>
            <a:endParaRPr/>
          </a:p>
        </p:txBody>
      </p:sp>
      <p:sp>
        <p:nvSpPr>
          <p:cNvPr id="784" name="Google Shape;784;g3307ab67030_0_7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2d5925b9a2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5" name="Google Shape;325;g32d5925b9a2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LMs, in the one-shot setting, are not great at Type 2 tasks, these are tasks that require multi-step thinking. The example I’ve shown doesn’t work on GPT-4o either,</a:t>
            </a:r>
            <a:endParaRPr/>
          </a:p>
          <a:p>
            <a:pPr indent="0" lvl="0" marL="0" rtl="0" algn="l">
              <a:spcBef>
                <a:spcPts val="0"/>
              </a:spcBef>
              <a:spcAft>
                <a:spcPts val="0"/>
              </a:spcAft>
              <a:buNone/>
            </a:pPr>
            <a:r>
              <a:rPr lang="en"/>
              <a:t>Just increasing model size does not improve performance.</a:t>
            </a:r>
            <a:endParaRPr/>
          </a:p>
        </p:txBody>
      </p:sp>
      <p:sp>
        <p:nvSpPr>
          <p:cNvPr id="326" name="Google Shape;326;g32d5925b9a2_0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32fb23b712f_1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2" name="Google Shape;792;g32fb23b712f_1_1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3" name="Google Shape;793;g32fb23b712f_1_1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3307ab67030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1" name="Google Shape;801;g3307ab67030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2" name="Google Shape;802;g3307ab67030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307ab67030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1" name="Google Shape;811;g3307ab67030_0_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2" name="Google Shape;812;g3307ab67030_0_9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3307ab67030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0" name="Google Shape;820;g3307ab67030_0_1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1" name="Google Shape;821;g3307ab67030_0_1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3307ab67030_0_1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9" name="Google Shape;829;g3307ab67030_0_1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0" name="Google Shape;830;g3307ab67030_0_1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32d5925b9a2_2_4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8" name="Google Shape;838;g32d5925b9a2_2_4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9" name="Google Shape;839;g32d5925b9a2_2_4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2d5925b9a2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g32d5925b9a2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Since we want our agents to interact with the real world </a:t>
            </a:r>
            <a:r>
              <a:rPr lang="en"/>
              <a:t>like</a:t>
            </a:r>
            <a:r>
              <a:rPr lang="en"/>
              <a:t> humans do, a good approach would be to have them mimic</a:t>
            </a:r>
            <a:endParaRPr/>
          </a:p>
          <a:p>
            <a:pPr indent="0" lvl="0" marL="0" rtl="0" algn="l">
              <a:spcBef>
                <a:spcPts val="0"/>
              </a:spcBef>
              <a:spcAft>
                <a:spcPts val="0"/>
              </a:spcAft>
              <a:buNone/>
            </a:pPr>
            <a:r>
              <a:rPr lang="en"/>
              <a:t>The way in which we solve problems, which is precisely the motivation for chain of thought.</a:t>
            </a:r>
            <a:br>
              <a:rPr lang="en"/>
            </a:br>
            <a:br>
              <a:rPr lang="en"/>
            </a:br>
            <a:r>
              <a:rPr lang="en"/>
              <a:t>So on a complicated multi-step task, instead of asking the LLM to one-shot the task, we </a:t>
            </a:r>
            <a:r>
              <a:rPr lang="en"/>
              <a:t>present it with examples where we suggest</a:t>
            </a:r>
            <a:br>
              <a:rPr lang="en"/>
            </a:br>
            <a:r>
              <a:rPr lang="en"/>
              <a:t>It to come up with a reasoning step.</a:t>
            </a:r>
            <a:endParaRPr/>
          </a:p>
        </p:txBody>
      </p:sp>
      <p:sp>
        <p:nvSpPr>
          <p:cNvPr id="354" name="Google Shape;354;g32d5925b9a2_0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2d5925b9a2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g32d5925b9a2_0_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Since we want our agents to interact with the real world like humans do, a good approach would be to have them mimic</a:t>
            </a:r>
            <a:endParaRPr/>
          </a:p>
          <a:p>
            <a:pPr indent="0" lvl="0" marL="0" rtl="0" algn="l">
              <a:spcBef>
                <a:spcPts val="0"/>
              </a:spcBef>
              <a:spcAft>
                <a:spcPts val="0"/>
              </a:spcAft>
              <a:buNone/>
            </a:pPr>
            <a:r>
              <a:rPr lang="en"/>
              <a:t>The way in which we solve problems, which is precisely the motivation for chain of thought.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Font typeface="Arial"/>
              <a:buNone/>
            </a:pPr>
            <a:r>
              <a:rPr lang="en">
                <a:solidFill>
                  <a:schemeClr val="dk1"/>
                </a:solidFill>
              </a:rPr>
              <a:t>So on a complicated multi-step problem, instead of asking the LLM to one-shot the task, we present it with examples where we suggest</a:t>
            </a:r>
            <a:br>
              <a:rPr lang="en">
                <a:solidFill>
                  <a:schemeClr val="dk1"/>
                </a:solidFill>
              </a:rPr>
            </a:br>
            <a:r>
              <a:rPr lang="en">
                <a:solidFill>
                  <a:schemeClr val="dk1"/>
                </a:solidFill>
              </a:rPr>
              <a:t>It to come up with a reasoning step.</a:t>
            </a:r>
            <a:endParaRPr/>
          </a:p>
        </p:txBody>
      </p:sp>
      <p:sp>
        <p:nvSpPr>
          <p:cNvPr id="363" name="Google Shape;363;g32d5925b9a2_0_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2d5925b9a2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g32d5925b9a2_0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DeepMind was already working on this in 2017 (which is also the year when Transformers came out)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don’t think I fully appreciated the impact of prompting before reading this paper. It’s kinda insane to just change the way you are phrasing your input, and </a:t>
            </a:r>
            <a:r>
              <a:rPr lang="en"/>
              <a:t>suddenly</a:t>
            </a:r>
            <a:endParaRPr/>
          </a:p>
          <a:p>
            <a:pPr indent="0" lvl="0" marL="0" rtl="0" algn="l">
              <a:spcBef>
                <a:spcPts val="0"/>
              </a:spcBef>
              <a:spcAft>
                <a:spcPts val="0"/>
              </a:spcAft>
              <a:buNone/>
            </a:pPr>
            <a:r>
              <a:rPr lang="en"/>
              <a:t>Your ML model can solve problems it was literally incapable of solving earlier.</a:t>
            </a:r>
            <a:endParaRPr/>
          </a:p>
        </p:txBody>
      </p:sp>
      <p:sp>
        <p:nvSpPr>
          <p:cNvPr id="373" name="Google Shape;373;g32d5925b9a2_0_8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2d5925b9a2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2" name="Google Shape;382;g32d5925b9a2_0_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DeepMind was already working on this in 2017 (which is also the year when Transformers came out)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don’t think I fully appreciated the impact of prompting before reading this paper. It’s kinda insane to just change the way you are phrasing your input, and suddenly</a:t>
            </a:r>
            <a:endParaRPr/>
          </a:p>
          <a:p>
            <a:pPr indent="0" lvl="0" marL="0" rtl="0" algn="l">
              <a:spcBef>
                <a:spcPts val="0"/>
              </a:spcBef>
              <a:spcAft>
                <a:spcPts val="0"/>
              </a:spcAft>
              <a:buNone/>
            </a:pPr>
            <a:r>
              <a:rPr lang="en"/>
              <a:t>Your ML model can solve problems it was literally incapable of solving earlier.</a:t>
            </a:r>
            <a:endParaRPr/>
          </a:p>
        </p:txBody>
      </p:sp>
      <p:sp>
        <p:nvSpPr>
          <p:cNvPr id="383" name="Google Shape;383;g32d5925b9a2_0_9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 Id="rId3"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 Id="rId3"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jp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 Id="rId3"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 Id="rId3"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7.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 Slide 1">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0" l="0" r="0" t="0"/>
          <a:stretch/>
        </p:blipFill>
        <p:spPr>
          <a:xfrm>
            <a:off x="0" y="0"/>
            <a:ext cx="9143999" cy="5143500"/>
          </a:xfrm>
          <a:prstGeom prst="rect">
            <a:avLst/>
          </a:prstGeom>
          <a:noFill/>
          <a:ln>
            <a:noFill/>
          </a:ln>
        </p:spPr>
      </p:pic>
      <p:sp>
        <p:nvSpPr>
          <p:cNvPr id="56" name="Google Shape;56;p14"/>
          <p:cNvSpPr/>
          <p:nvPr/>
        </p:nvSpPr>
        <p:spPr>
          <a:xfrm>
            <a:off x="2171904" y="1374458"/>
            <a:ext cx="71438" cy="2394585"/>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7" name="Google Shape;57;p14"/>
          <p:cNvSpPr txBox="1"/>
          <p:nvPr>
            <p:ph type="title"/>
          </p:nvPr>
        </p:nvSpPr>
        <p:spPr>
          <a:xfrm>
            <a:off x="2462348" y="1468723"/>
            <a:ext cx="6426927" cy="1210865"/>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body"/>
          </p:nvPr>
        </p:nvSpPr>
        <p:spPr>
          <a:xfrm>
            <a:off x="2464201" y="2617089"/>
            <a:ext cx="6426926" cy="575977"/>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txBox="1"/>
          <p:nvPr>
            <p:ph idx="2" type="body"/>
          </p:nvPr>
        </p:nvSpPr>
        <p:spPr>
          <a:xfrm>
            <a:off x="2464201" y="3193066"/>
            <a:ext cx="6426926" cy="575977"/>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 Slide 2">
    <p:spTree>
      <p:nvGrpSpPr>
        <p:cNvPr id="60" name="Shape 60"/>
        <p:cNvGrpSpPr/>
        <p:nvPr/>
      </p:nvGrpSpPr>
      <p:grpSpPr>
        <a:xfrm>
          <a:off x="0" y="0"/>
          <a:ext cx="0" cy="0"/>
          <a:chOff x="0" y="0"/>
          <a:chExt cx="0" cy="0"/>
        </a:xfrm>
      </p:grpSpPr>
      <p:pic>
        <p:nvPicPr>
          <p:cNvPr id="61" name="Google Shape;61;p15"/>
          <p:cNvPicPr preferRelativeResize="0"/>
          <p:nvPr/>
        </p:nvPicPr>
        <p:blipFill rotWithShape="1">
          <a:blip r:embed="rId2">
            <a:alphaModFix/>
          </a:blip>
          <a:srcRect b="0" l="0" r="0" t="0"/>
          <a:stretch/>
        </p:blipFill>
        <p:spPr>
          <a:xfrm>
            <a:off x="4229" y="0"/>
            <a:ext cx="9135542" cy="5143500"/>
          </a:xfrm>
          <a:prstGeom prst="rect">
            <a:avLst/>
          </a:prstGeom>
          <a:noFill/>
          <a:ln>
            <a:noFill/>
          </a:ln>
        </p:spPr>
      </p:pic>
      <p:sp>
        <p:nvSpPr>
          <p:cNvPr id="62" name="Google Shape;62;p15"/>
          <p:cNvSpPr/>
          <p:nvPr/>
        </p:nvSpPr>
        <p:spPr>
          <a:xfrm>
            <a:off x="2171904" y="1374458"/>
            <a:ext cx="71438" cy="2394585"/>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3" name="Google Shape;63;p15"/>
          <p:cNvSpPr txBox="1"/>
          <p:nvPr>
            <p:ph type="title"/>
          </p:nvPr>
        </p:nvSpPr>
        <p:spPr>
          <a:xfrm>
            <a:off x="2462348" y="1468723"/>
            <a:ext cx="6426927" cy="1210865"/>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4" name="Google Shape;64;p15"/>
          <p:cNvSpPr txBox="1"/>
          <p:nvPr>
            <p:ph idx="1" type="body"/>
          </p:nvPr>
        </p:nvSpPr>
        <p:spPr>
          <a:xfrm>
            <a:off x="2464201" y="2617089"/>
            <a:ext cx="6426926" cy="575977"/>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5" name="Google Shape;65;p15"/>
          <p:cNvSpPr txBox="1"/>
          <p:nvPr>
            <p:ph idx="2" type="body"/>
          </p:nvPr>
        </p:nvSpPr>
        <p:spPr>
          <a:xfrm>
            <a:off x="2464201" y="3193066"/>
            <a:ext cx="6426926" cy="575977"/>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 Slide 3">
    <p:spTree>
      <p:nvGrpSpPr>
        <p:cNvPr id="66" name="Shape 66"/>
        <p:cNvGrpSpPr/>
        <p:nvPr/>
      </p:nvGrpSpPr>
      <p:grpSpPr>
        <a:xfrm>
          <a:off x="0" y="0"/>
          <a:ext cx="0" cy="0"/>
          <a:chOff x="0" y="0"/>
          <a:chExt cx="0" cy="0"/>
        </a:xfrm>
      </p:grpSpPr>
      <p:pic>
        <p:nvPicPr>
          <p:cNvPr id="67" name="Google Shape;67;p16"/>
          <p:cNvPicPr preferRelativeResize="0"/>
          <p:nvPr/>
        </p:nvPicPr>
        <p:blipFill rotWithShape="1">
          <a:blip r:embed="rId2">
            <a:alphaModFix/>
          </a:blip>
          <a:srcRect b="0" l="0" r="0" t="0"/>
          <a:stretch/>
        </p:blipFill>
        <p:spPr>
          <a:xfrm>
            <a:off x="1850" y="521"/>
            <a:ext cx="9142151" cy="5142459"/>
          </a:xfrm>
          <a:prstGeom prst="rect">
            <a:avLst/>
          </a:prstGeom>
          <a:noFill/>
          <a:ln>
            <a:noFill/>
          </a:ln>
        </p:spPr>
      </p:pic>
      <p:pic>
        <p:nvPicPr>
          <p:cNvPr id="68" name="Google Shape;68;p16"/>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69" name="Google Shape;69;p16"/>
          <p:cNvSpPr txBox="1"/>
          <p:nvPr>
            <p:ph type="title"/>
          </p:nvPr>
        </p:nvSpPr>
        <p:spPr>
          <a:xfrm>
            <a:off x="0" y="1622659"/>
            <a:ext cx="9142148" cy="1210865"/>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6"/>
          <p:cNvSpPr txBox="1"/>
          <p:nvPr>
            <p:ph idx="1" type="body"/>
          </p:nvPr>
        </p:nvSpPr>
        <p:spPr>
          <a:xfrm>
            <a:off x="1853" y="2771026"/>
            <a:ext cx="9142148" cy="590885"/>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1" name="Google Shape;71;p16"/>
          <p:cNvSpPr txBox="1"/>
          <p:nvPr>
            <p:ph idx="2" type="body"/>
          </p:nvPr>
        </p:nvSpPr>
        <p:spPr>
          <a:xfrm>
            <a:off x="0" y="3375100"/>
            <a:ext cx="9142148" cy="590885"/>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 Slide 4">
    <p:spTree>
      <p:nvGrpSpPr>
        <p:cNvPr id="72" name="Shape 72"/>
        <p:cNvGrpSpPr/>
        <p:nvPr/>
      </p:nvGrpSpPr>
      <p:grpSpPr>
        <a:xfrm>
          <a:off x="0" y="0"/>
          <a:ext cx="0" cy="0"/>
          <a:chOff x="0" y="0"/>
          <a:chExt cx="0" cy="0"/>
        </a:xfrm>
      </p:grpSpPr>
      <p:pic>
        <p:nvPicPr>
          <p:cNvPr id="73" name="Google Shape;73;p17"/>
          <p:cNvPicPr preferRelativeResize="0"/>
          <p:nvPr/>
        </p:nvPicPr>
        <p:blipFill rotWithShape="1">
          <a:blip r:embed="rId2">
            <a:alphaModFix/>
          </a:blip>
          <a:srcRect b="0" l="0" r="0" t="0"/>
          <a:stretch/>
        </p:blipFill>
        <p:spPr>
          <a:xfrm>
            <a:off x="4229" y="2379"/>
            <a:ext cx="9135541" cy="5138742"/>
          </a:xfrm>
          <a:prstGeom prst="rect">
            <a:avLst/>
          </a:prstGeom>
          <a:noFill/>
          <a:ln>
            <a:noFill/>
          </a:ln>
        </p:spPr>
      </p:pic>
      <p:pic>
        <p:nvPicPr>
          <p:cNvPr id="74" name="Google Shape;74;p17"/>
          <p:cNvPicPr preferRelativeResize="0"/>
          <p:nvPr/>
        </p:nvPicPr>
        <p:blipFill rotWithShape="1">
          <a:blip r:embed="rId3">
            <a:alphaModFix/>
          </a:blip>
          <a:srcRect b="0" l="0" r="0" t="0"/>
          <a:stretch/>
        </p:blipFill>
        <p:spPr>
          <a:xfrm>
            <a:off x="8323706" y="209264"/>
            <a:ext cx="396431" cy="571775"/>
          </a:xfrm>
          <a:prstGeom prst="rect">
            <a:avLst/>
          </a:prstGeom>
          <a:noFill/>
          <a:ln>
            <a:noFill/>
          </a:ln>
        </p:spPr>
      </p:pic>
      <p:sp>
        <p:nvSpPr>
          <p:cNvPr id="75" name="Google Shape;75;p17"/>
          <p:cNvSpPr txBox="1"/>
          <p:nvPr>
            <p:ph type="title"/>
          </p:nvPr>
        </p:nvSpPr>
        <p:spPr>
          <a:xfrm>
            <a:off x="0" y="1622659"/>
            <a:ext cx="9142148" cy="1210865"/>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body"/>
          </p:nvPr>
        </p:nvSpPr>
        <p:spPr>
          <a:xfrm>
            <a:off x="1853" y="2771026"/>
            <a:ext cx="9142148" cy="590885"/>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7"/>
          <p:cNvSpPr txBox="1"/>
          <p:nvPr>
            <p:ph idx="2" type="body"/>
          </p:nvPr>
        </p:nvSpPr>
        <p:spPr>
          <a:xfrm>
            <a:off x="0" y="3375100"/>
            <a:ext cx="9142148" cy="590885"/>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1">
  <p:cSld name="Section Divider 1">
    <p:spTree>
      <p:nvGrpSpPr>
        <p:cNvPr id="78" name="Shape 78"/>
        <p:cNvGrpSpPr/>
        <p:nvPr/>
      </p:nvGrpSpPr>
      <p:grpSpPr>
        <a:xfrm>
          <a:off x="0" y="0"/>
          <a:ext cx="0" cy="0"/>
          <a:chOff x="0" y="0"/>
          <a:chExt cx="0" cy="0"/>
        </a:xfrm>
      </p:grpSpPr>
      <p:pic>
        <p:nvPicPr>
          <p:cNvPr id="79" name="Google Shape;79;p18"/>
          <p:cNvPicPr preferRelativeResize="0"/>
          <p:nvPr/>
        </p:nvPicPr>
        <p:blipFill rotWithShape="1">
          <a:blip r:embed="rId2">
            <a:alphaModFix/>
          </a:blip>
          <a:srcRect b="0" l="0" r="0" t="0"/>
          <a:stretch/>
        </p:blipFill>
        <p:spPr>
          <a:xfrm>
            <a:off x="1850" y="521"/>
            <a:ext cx="9142149" cy="5142459"/>
          </a:xfrm>
          <a:prstGeom prst="rect">
            <a:avLst/>
          </a:prstGeom>
          <a:noFill/>
          <a:ln>
            <a:noFill/>
          </a:ln>
        </p:spPr>
      </p:pic>
      <p:pic>
        <p:nvPicPr>
          <p:cNvPr id="80" name="Google Shape;80;p18"/>
          <p:cNvPicPr preferRelativeResize="0"/>
          <p:nvPr/>
        </p:nvPicPr>
        <p:blipFill rotWithShape="1">
          <a:blip r:embed="rId3">
            <a:alphaModFix/>
          </a:blip>
          <a:srcRect b="0" l="0" r="0" t="0"/>
          <a:stretch/>
        </p:blipFill>
        <p:spPr>
          <a:xfrm>
            <a:off x="8323706" y="209264"/>
            <a:ext cx="396431" cy="571775"/>
          </a:xfrm>
          <a:prstGeom prst="rect">
            <a:avLst/>
          </a:prstGeom>
          <a:noFill/>
          <a:ln>
            <a:noFill/>
          </a:ln>
        </p:spPr>
      </p:pic>
      <p:sp>
        <p:nvSpPr>
          <p:cNvPr id="81" name="Google Shape;81;p18"/>
          <p:cNvSpPr/>
          <p:nvPr/>
        </p:nvSpPr>
        <p:spPr>
          <a:xfrm>
            <a:off x="1042988" y="1374458"/>
            <a:ext cx="71438" cy="2394585"/>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2" name="Google Shape;82;p18"/>
          <p:cNvSpPr txBox="1"/>
          <p:nvPr>
            <p:ph type="title"/>
          </p:nvPr>
        </p:nvSpPr>
        <p:spPr>
          <a:xfrm>
            <a:off x="1220657" y="1374458"/>
            <a:ext cx="710305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1220657" y="2702469"/>
            <a:ext cx="7103050" cy="106657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4" name="Google Shape;84;p18"/>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2">
  <p:cSld name="Section Divider 2">
    <p:spTree>
      <p:nvGrpSpPr>
        <p:cNvPr id="86" name="Shape 86"/>
        <p:cNvGrpSpPr/>
        <p:nvPr/>
      </p:nvGrpSpPr>
      <p:grpSpPr>
        <a:xfrm>
          <a:off x="0" y="0"/>
          <a:ext cx="0" cy="0"/>
          <a:chOff x="0" y="0"/>
          <a:chExt cx="0" cy="0"/>
        </a:xfrm>
      </p:grpSpPr>
      <p:pic>
        <p:nvPicPr>
          <p:cNvPr id="87" name="Google Shape;87;p19"/>
          <p:cNvPicPr preferRelativeResize="0"/>
          <p:nvPr/>
        </p:nvPicPr>
        <p:blipFill rotWithShape="1">
          <a:blip r:embed="rId2">
            <a:alphaModFix/>
          </a:blip>
          <a:srcRect b="0" l="0" r="0" t="0"/>
          <a:stretch/>
        </p:blipFill>
        <p:spPr>
          <a:xfrm>
            <a:off x="1850" y="521"/>
            <a:ext cx="9142150" cy="5142459"/>
          </a:xfrm>
          <a:prstGeom prst="rect">
            <a:avLst/>
          </a:prstGeom>
          <a:noFill/>
          <a:ln>
            <a:noFill/>
          </a:ln>
        </p:spPr>
      </p:pic>
      <p:pic>
        <p:nvPicPr>
          <p:cNvPr id="88" name="Google Shape;88;p19"/>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89" name="Google Shape;89;p19"/>
          <p:cNvSpPr/>
          <p:nvPr/>
        </p:nvSpPr>
        <p:spPr>
          <a:xfrm>
            <a:off x="1042988" y="1374458"/>
            <a:ext cx="71438" cy="2394585"/>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0" name="Google Shape;90;p19"/>
          <p:cNvSpPr txBox="1"/>
          <p:nvPr>
            <p:ph type="title"/>
          </p:nvPr>
        </p:nvSpPr>
        <p:spPr>
          <a:xfrm>
            <a:off x="1220657" y="1374458"/>
            <a:ext cx="710305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 name="Google Shape;91;p19"/>
          <p:cNvSpPr txBox="1"/>
          <p:nvPr>
            <p:ph idx="1" type="body"/>
          </p:nvPr>
        </p:nvSpPr>
        <p:spPr>
          <a:xfrm>
            <a:off x="1220657" y="2702469"/>
            <a:ext cx="7103050" cy="106657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2" name="Google Shape;92;p19"/>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3" name="Google Shape;93;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3">
  <p:cSld name="Section Divider 3">
    <p:spTree>
      <p:nvGrpSpPr>
        <p:cNvPr id="94" name="Shape 94"/>
        <p:cNvGrpSpPr/>
        <p:nvPr/>
      </p:nvGrpSpPr>
      <p:grpSpPr>
        <a:xfrm>
          <a:off x="0" y="0"/>
          <a:ext cx="0" cy="0"/>
          <a:chOff x="0" y="0"/>
          <a:chExt cx="0" cy="0"/>
        </a:xfrm>
      </p:grpSpPr>
      <p:pic>
        <p:nvPicPr>
          <p:cNvPr id="95" name="Google Shape;95;p20"/>
          <p:cNvPicPr preferRelativeResize="0"/>
          <p:nvPr/>
        </p:nvPicPr>
        <p:blipFill rotWithShape="1">
          <a:blip r:embed="rId2">
            <a:alphaModFix/>
          </a:blip>
          <a:srcRect b="0" l="0" r="0" t="0"/>
          <a:stretch/>
        </p:blipFill>
        <p:spPr>
          <a:xfrm>
            <a:off x="1850" y="521"/>
            <a:ext cx="9142149" cy="5142459"/>
          </a:xfrm>
          <a:prstGeom prst="rect">
            <a:avLst/>
          </a:prstGeom>
          <a:noFill/>
          <a:ln>
            <a:noFill/>
          </a:ln>
        </p:spPr>
      </p:pic>
      <p:pic>
        <p:nvPicPr>
          <p:cNvPr id="96" name="Google Shape;96;p20"/>
          <p:cNvPicPr preferRelativeResize="0"/>
          <p:nvPr/>
        </p:nvPicPr>
        <p:blipFill rotWithShape="1">
          <a:blip r:embed="rId3">
            <a:alphaModFix/>
          </a:blip>
          <a:srcRect b="0" l="0" r="0" t="0"/>
          <a:stretch/>
        </p:blipFill>
        <p:spPr>
          <a:xfrm>
            <a:off x="8323706" y="209264"/>
            <a:ext cx="396431" cy="571775"/>
          </a:xfrm>
          <a:prstGeom prst="rect">
            <a:avLst/>
          </a:prstGeom>
          <a:noFill/>
          <a:ln>
            <a:noFill/>
          </a:ln>
        </p:spPr>
      </p:pic>
      <p:sp>
        <p:nvSpPr>
          <p:cNvPr id="97" name="Google Shape;97;p20"/>
          <p:cNvSpPr/>
          <p:nvPr/>
        </p:nvSpPr>
        <p:spPr>
          <a:xfrm>
            <a:off x="1042988" y="1374458"/>
            <a:ext cx="71438" cy="2394585"/>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20"/>
          <p:cNvSpPr txBox="1"/>
          <p:nvPr>
            <p:ph type="title"/>
          </p:nvPr>
        </p:nvSpPr>
        <p:spPr>
          <a:xfrm>
            <a:off x="1220657" y="1374458"/>
            <a:ext cx="710305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9" name="Google Shape;99;p20"/>
          <p:cNvSpPr txBox="1"/>
          <p:nvPr>
            <p:ph idx="1" type="body"/>
          </p:nvPr>
        </p:nvSpPr>
        <p:spPr>
          <a:xfrm>
            <a:off x="1220657" y="2702469"/>
            <a:ext cx="7103050" cy="106657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0" name="Google Shape;100;p20"/>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4">
  <p:cSld name="Section Divider 4">
    <p:spTree>
      <p:nvGrpSpPr>
        <p:cNvPr id="102" name="Shape 102"/>
        <p:cNvGrpSpPr/>
        <p:nvPr/>
      </p:nvGrpSpPr>
      <p:grpSpPr>
        <a:xfrm>
          <a:off x="0" y="0"/>
          <a:ext cx="0" cy="0"/>
          <a:chOff x="0" y="0"/>
          <a:chExt cx="0" cy="0"/>
        </a:xfrm>
      </p:grpSpPr>
      <p:pic>
        <p:nvPicPr>
          <p:cNvPr id="103" name="Google Shape;103;p21"/>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04" name="Google Shape;104;p21"/>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105" name="Google Shape;105;p21"/>
          <p:cNvSpPr/>
          <p:nvPr/>
        </p:nvSpPr>
        <p:spPr>
          <a:xfrm>
            <a:off x="1042988" y="1374458"/>
            <a:ext cx="71438" cy="2394585"/>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6" name="Google Shape;106;p21"/>
          <p:cNvSpPr txBox="1"/>
          <p:nvPr>
            <p:ph type="title"/>
          </p:nvPr>
        </p:nvSpPr>
        <p:spPr>
          <a:xfrm>
            <a:off x="1220657" y="1374458"/>
            <a:ext cx="710305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7" name="Google Shape;107;p21"/>
          <p:cNvSpPr txBox="1"/>
          <p:nvPr>
            <p:ph idx="1" type="body"/>
          </p:nvPr>
        </p:nvSpPr>
        <p:spPr>
          <a:xfrm>
            <a:off x="1220657" y="2702469"/>
            <a:ext cx="7103050" cy="106657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21"/>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9" name="Google Shape;109;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Slide 1">
  <p:cSld name="Transition Slide 1">
    <p:spTree>
      <p:nvGrpSpPr>
        <p:cNvPr id="110" name="Shape 110"/>
        <p:cNvGrpSpPr/>
        <p:nvPr/>
      </p:nvGrpSpPr>
      <p:grpSpPr>
        <a:xfrm>
          <a:off x="0" y="0"/>
          <a:ext cx="0" cy="0"/>
          <a:chOff x="0" y="0"/>
          <a:chExt cx="0" cy="0"/>
        </a:xfrm>
      </p:grpSpPr>
      <p:pic>
        <p:nvPicPr>
          <p:cNvPr id="111" name="Google Shape;111;p22"/>
          <p:cNvPicPr preferRelativeResize="0"/>
          <p:nvPr/>
        </p:nvPicPr>
        <p:blipFill rotWithShape="1">
          <a:blip r:embed="rId2">
            <a:alphaModFix/>
          </a:blip>
          <a:srcRect b="0" l="0" r="0" t="0"/>
          <a:stretch/>
        </p:blipFill>
        <p:spPr>
          <a:xfrm>
            <a:off x="0" y="1339"/>
            <a:ext cx="9144000" cy="5140823"/>
          </a:xfrm>
          <a:prstGeom prst="rect">
            <a:avLst/>
          </a:prstGeom>
          <a:noFill/>
          <a:ln>
            <a:noFill/>
          </a:ln>
        </p:spPr>
      </p:pic>
      <p:pic>
        <p:nvPicPr>
          <p:cNvPr id="112" name="Google Shape;112;p22"/>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113" name="Google Shape;113;p22"/>
          <p:cNvSpPr/>
          <p:nvPr/>
        </p:nvSpPr>
        <p:spPr>
          <a:xfrm>
            <a:off x="4091748" y="3119461"/>
            <a:ext cx="956662" cy="106467"/>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4" name="Google Shape;114;p22"/>
          <p:cNvSpPr txBox="1"/>
          <p:nvPr>
            <p:ph type="title"/>
          </p:nvPr>
        </p:nvSpPr>
        <p:spPr>
          <a:xfrm>
            <a:off x="628650" y="2015997"/>
            <a:ext cx="7886700" cy="994172"/>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2"/>
          <p:cNvSpPr txBox="1"/>
          <p:nvPr>
            <p:ph idx="1"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Slide 2">
  <p:cSld name="Transition Slide 2">
    <p:spTree>
      <p:nvGrpSpPr>
        <p:cNvPr id="117" name="Shape 117"/>
        <p:cNvGrpSpPr/>
        <p:nvPr/>
      </p:nvGrpSpPr>
      <p:grpSpPr>
        <a:xfrm>
          <a:off x="0" y="0"/>
          <a:ext cx="0" cy="0"/>
          <a:chOff x="0" y="0"/>
          <a:chExt cx="0" cy="0"/>
        </a:xfrm>
      </p:grpSpPr>
      <p:pic>
        <p:nvPicPr>
          <p:cNvPr id="118" name="Google Shape;118;p23"/>
          <p:cNvPicPr preferRelativeResize="0"/>
          <p:nvPr/>
        </p:nvPicPr>
        <p:blipFill rotWithShape="1">
          <a:blip r:embed="rId2">
            <a:alphaModFix/>
          </a:blip>
          <a:srcRect b="0" l="0" r="0" t="0"/>
          <a:stretch/>
        </p:blipFill>
        <p:spPr>
          <a:xfrm>
            <a:off x="1850" y="0"/>
            <a:ext cx="9140300" cy="5143500"/>
          </a:xfrm>
          <a:prstGeom prst="rect">
            <a:avLst/>
          </a:prstGeom>
          <a:noFill/>
          <a:ln>
            <a:noFill/>
          </a:ln>
        </p:spPr>
      </p:pic>
      <p:pic>
        <p:nvPicPr>
          <p:cNvPr id="119" name="Google Shape;119;p23"/>
          <p:cNvPicPr preferRelativeResize="0"/>
          <p:nvPr/>
        </p:nvPicPr>
        <p:blipFill rotWithShape="1">
          <a:blip r:embed="rId3">
            <a:alphaModFix/>
          </a:blip>
          <a:srcRect b="0" l="0" r="0" t="0"/>
          <a:stretch/>
        </p:blipFill>
        <p:spPr>
          <a:xfrm>
            <a:off x="8323706" y="208353"/>
            <a:ext cx="396431" cy="573598"/>
          </a:xfrm>
          <a:prstGeom prst="rect">
            <a:avLst/>
          </a:prstGeom>
          <a:noFill/>
          <a:ln>
            <a:noFill/>
          </a:ln>
        </p:spPr>
      </p:pic>
      <p:sp>
        <p:nvSpPr>
          <p:cNvPr id="120" name="Google Shape;120;p23"/>
          <p:cNvSpPr/>
          <p:nvPr/>
        </p:nvSpPr>
        <p:spPr>
          <a:xfrm>
            <a:off x="4091748" y="3119461"/>
            <a:ext cx="956662" cy="106467"/>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1" name="Google Shape;121;p23"/>
          <p:cNvSpPr txBox="1"/>
          <p:nvPr>
            <p:ph type="title"/>
          </p:nvPr>
        </p:nvSpPr>
        <p:spPr>
          <a:xfrm>
            <a:off x="628650" y="2015997"/>
            <a:ext cx="7886700" cy="994172"/>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2" name="Google Shape;122;p23"/>
          <p:cNvSpPr txBox="1"/>
          <p:nvPr>
            <p:ph idx="1"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3" name="Google Shape;123;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1">
  <p:cSld name="Content Slide 1">
    <p:spTree>
      <p:nvGrpSpPr>
        <p:cNvPr id="124" name="Shape 124"/>
        <p:cNvGrpSpPr/>
        <p:nvPr/>
      </p:nvGrpSpPr>
      <p:grpSpPr>
        <a:xfrm>
          <a:off x="0" y="0"/>
          <a:ext cx="0" cy="0"/>
          <a:chOff x="0" y="0"/>
          <a:chExt cx="0" cy="0"/>
        </a:xfrm>
      </p:grpSpPr>
      <p:sp>
        <p:nvSpPr>
          <p:cNvPr id="125" name="Google Shape;125;p24"/>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26" name="Google Shape;126;p24"/>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27" name="Google Shape;127;p24"/>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8" name="Google Shape;128;p24"/>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9" name="Google Shape;129;p24"/>
          <p:cNvSpPr txBox="1"/>
          <p:nvPr>
            <p:ph idx="1" type="body"/>
          </p:nvPr>
        </p:nvSpPr>
        <p:spPr>
          <a:xfrm>
            <a:off x="489347" y="1346812"/>
            <a:ext cx="7777642" cy="309023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0" name="Google Shape;130;p24"/>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1" name="Google Shape;131;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2">
  <p:cSld name="Content Slide 2">
    <p:spTree>
      <p:nvGrpSpPr>
        <p:cNvPr id="132" name="Shape 132"/>
        <p:cNvGrpSpPr/>
        <p:nvPr/>
      </p:nvGrpSpPr>
      <p:grpSpPr>
        <a:xfrm>
          <a:off x="0" y="0"/>
          <a:ext cx="0" cy="0"/>
          <a:chOff x="0" y="0"/>
          <a:chExt cx="0" cy="0"/>
        </a:xfrm>
      </p:grpSpPr>
      <p:sp>
        <p:nvSpPr>
          <p:cNvPr id="133" name="Google Shape;133;p25"/>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34" name="Google Shape;134;p25"/>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35" name="Google Shape;135;p25"/>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6" name="Google Shape;136;p25"/>
          <p:cNvSpPr txBox="1"/>
          <p:nvPr>
            <p:ph idx="1" type="body"/>
          </p:nvPr>
        </p:nvSpPr>
        <p:spPr>
          <a:xfrm>
            <a:off x="490671" y="1435152"/>
            <a:ext cx="777764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7" name="Google Shape;137;p25"/>
          <p:cNvSpPr txBox="1"/>
          <p:nvPr>
            <p:ph idx="2" type="body"/>
          </p:nvPr>
        </p:nvSpPr>
        <p:spPr>
          <a:xfrm>
            <a:off x="489347" y="2016604"/>
            <a:ext cx="7777642" cy="72236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8" name="Google Shape;138;p25"/>
          <p:cNvSpPr txBox="1"/>
          <p:nvPr>
            <p:ph idx="3" type="body"/>
          </p:nvPr>
        </p:nvSpPr>
        <p:spPr>
          <a:xfrm>
            <a:off x="490671" y="2968341"/>
            <a:ext cx="777764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9" name="Google Shape;139;p25"/>
          <p:cNvSpPr txBox="1"/>
          <p:nvPr>
            <p:ph idx="4" type="body"/>
          </p:nvPr>
        </p:nvSpPr>
        <p:spPr>
          <a:xfrm>
            <a:off x="489347" y="3549793"/>
            <a:ext cx="7777642" cy="72236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0" name="Google Shape;140;p25"/>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1" name="Google Shape;141;p25"/>
          <p:cNvSpPr txBox="1"/>
          <p:nvPr>
            <p:ph idx="5"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2" name="Google Shape;142;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3">
  <p:cSld name="Content Slide 3">
    <p:spTree>
      <p:nvGrpSpPr>
        <p:cNvPr id="143" name="Shape 143"/>
        <p:cNvGrpSpPr/>
        <p:nvPr/>
      </p:nvGrpSpPr>
      <p:grpSpPr>
        <a:xfrm>
          <a:off x="0" y="0"/>
          <a:ext cx="0" cy="0"/>
          <a:chOff x="0" y="0"/>
          <a:chExt cx="0" cy="0"/>
        </a:xfrm>
      </p:grpSpPr>
      <p:pic>
        <p:nvPicPr>
          <p:cNvPr id="144" name="Google Shape;144;p26"/>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45" name="Google Shape;145;p26"/>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6" name="Google Shape;146;p26"/>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7" name="Google Shape;147;p26"/>
          <p:cNvSpPr txBox="1"/>
          <p:nvPr>
            <p:ph idx="1" type="body"/>
          </p:nvPr>
        </p:nvSpPr>
        <p:spPr>
          <a:xfrm>
            <a:off x="490671" y="1507499"/>
            <a:ext cx="365731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8" name="Google Shape;148;p26"/>
          <p:cNvSpPr txBox="1"/>
          <p:nvPr>
            <p:ph idx="2" type="body"/>
          </p:nvPr>
        </p:nvSpPr>
        <p:spPr>
          <a:xfrm>
            <a:off x="489347" y="2088950"/>
            <a:ext cx="3657313" cy="161658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9" name="Google Shape;149;p26"/>
          <p:cNvSpPr txBox="1"/>
          <p:nvPr>
            <p:ph idx="3" type="body"/>
          </p:nvPr>
        </p:nvSpPr>
        <p:spPr>
          <a:xfrm>
            <a:off x="4611002" y="1507499"/>
            <a:ext cx="365731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0" name="Google Shape;150;p26"/>
          <p:cNvSpPr txBox="1"/>
          <p:nvPr>
            <p:ph idx="4" type="body"/>
          </p:nvPr>
        </p:nvSpPr>
        <p:spPr>
          <a:xfrm>
            <a:off x="4609678" y="2088950"/>
            <a:ext cx="3657313" cy="161658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1" name="Google Shape;151;p26"/>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2" name="Google Shape;152;p26"/>
          <p:cNvSpPr txBox="1"/>
          <p:nvPr>
            <p:ph idx="5"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3" name="Google Shape;153;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4">
  <p:cSld name="Content Slide 4">
    <p:spTree>
      <p:nvGrpSpPr>
        <p:cNvPr id="154" name="Shape 154"/>
        <p:cNvGrpSpPr/>
        <p:nvPr/>
      </p:nvGrpSpPr>
      <p:grpSpPr>
        <a:xfrm>
          <a:off x="0" y="0"/>
          <a:ext cx="0" cy="0"/>
          <a:chOff x="0" y="0"/>
          <a:chExt cx="0" cy="0"/>
        </a:xfrm>
      </p:grpSpPr>
      <p:sp>
        <p:nvSpPr>
          <p:cNvPr id="155" name="Google Shape;155;p27"/>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56" name="Google Shape;156;p27"/>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57" name="Google Shape;157;p27"/>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8" name="Google Shape;158;p27"/>
          <p:cNvSpPr txBox="1"/>
          <p:nvPr>
            <p:ph idx="1" type="body"/>
          </p:nvPr>
        </p:nvSpPr>
        <p:spPr>
          <a:xfrm>
            <a:off x="490671" y="1507499"/>
            <a:ext cx="365731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9" name="Google Shape;159;p27"/>
          <p:cNvSpPr txBox="1"/>
          <p:nvPr>
            <p:ph idx="2" type="body"/>
          </p:nvPr>
        </p:nvSpPr>
        <p:spPr>
          <a:xfrm>
            <a:off x="488311" y="2081213"/>
            <a:ext cx="3657313" cy="2001441"/>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dk1"/>
              </a:buClr>
              <a:buSzPts val="1500"/>
              <a:buFont typeface="Courier New"/>
              <a:buChar char="o"/>
              <a:defRPr sz="1500"/>
            </a:lvl1pPr>
            <a:lvl2pPr indent="-317500" lvl="1" marL="914400" algn="l">
              <a:lnSpc>
                <a:spcPct val="90000"/>
              </a:lnSpc>
              <a:spcBef>
                <a:spcPts val="400"/>
              </a:spcBef>
              <a:spcAft>
                <a:spcPts val="0"/>
              </a:spcAft>
              <a:buClr>
                <a:schemeClr val="dk1"/>
              </a:buClr>
              <a:buSzPts val="1400"/>
              <a:buFont typeface="Courier New"/>
              <a:buChar char="o"/>
              <a:defRPr sz="1400"/>
            </a:lvl2pPr>
            <a:lvl3pPr indent="-317500" lvl="2" marL="1371600" algn="l">
              <a:lnSpc>
                <a:spcPct val="90000"/>
              </a:lnSpc>
              <a:spcBef>
                <a:spcPts val="400"/>
              </a:spcBef>
              <a:spcAft>
                <a:spcPts val="0"/>
              </a:spcAft>
              <a:buClr>
                <a:schemeClr val="dk1"/>
              </a:buClr>
              <a:buSzPts val="1400"/>
              <a:buFont typeface="Courier New"/>
              <a:buChar char="o"/>
              <a:defRPr sz="1400"/>
            </a:lvl3pPr>
            <a:lvl4pPr indent="-317500" lvl="3" marL="1828800" algn="l">
              <a:lnSpc>
                <a:spcPct val="90000"/>
              </a:lnSpc>
              <a:spcBef>
                <a:spcPts val="400"/>
              </a:spcBef>
              <a:spcAft>
                <a:spcPts val="0"/>
              </a:spcAft>
              <a:buClr>
                <a:schemeClr val="dk1"/>
              </a:buClr>
              <a:buSzPts val="1400"/>
              <a:buFont typeface="Courier New"/>
              <a:buChar char="o"/>
              <a:defRPr/>
            </a:lvl4pPr>
            <a:lvl5pPr indent="-317500" lvl="4" marL="2286000" algn="l">
              <a:lnSpc>
                <a:spcPct val="90000"/>
              </a:lnSpc>
              <a:spcBef>
                <a:spcPts val="400"/>
              </a:spcBef>
              <a:spcAft>
                <a:spcPts val="0"/>
              </a:spcAft>
              <a:buClr>
                <a:schemeClr val="dk1"/>
              </a:buClr>
              <a:buSzPts val="1400"/>
              <a:buFont typeface="Courier New"/>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0" name="Google Shape;160;p27"/>
          <p:cNvSpPr txBox="1"/>
          <p:nvPr>
            <p:ph idx="3" type="body"/>
          </p:nvPr>
        </p:nvSpPr>
        <p:spPr>
          <a:xfrm>
            <a:off x="4611002" y="1507499"/>
            <a:ext cx="3657313"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1" name="Google Shape;161;p27"/>
          <p:cNvSpPr txBox="1"/>
          <p:nvPr>
            <p:ph idx="4" type="body"/>
          </p:nvPr>
        </p:nvSpPr>
        <p:spPr>
          <a:xfrm>
            <a:off x="4608641" y="2081098"/>
            <a:ext cx="3657313" cy="2001441"/>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dk1"/>
              </a:buClr>
              <a:buSzPts val="1500"/>
              <a:buFont typeface="Courier New"/>
              <a:buChar char="o"/>
              <a:defRPr sz="1500"/>
            </a:lvl1pPr>
            <a:lvl2pPr indent="-317500" lvl="1" marL="914400" algn="l">
              <a:lnSpc>
                <a:spcPct val="90000"/>
              </a:lnSpc>
              <a:spcBef>
                <a:spcPts val="400"/>
              </a:spcBef>
              <a:spcAft>
                <a:spcPts val="0"/>
              </a:spcAft>
              <a:buClr>
                <a:schemeClr val="dk1"/>
              </a:buClr>
              <a:buSzPts val="1400"/>
              <a:buFont typeface="Courier New"/>
              <a:buChar char="o"/>
              <a:defRPr sz="1400"/>
            </a:lvl2pPr>
            <a:lvl3pPr indent="-317500" lvl="2" marL="1371600" algn="l">
              <a:lnSpc>
                <a:spcPct val="90000"/>
              </a:lnSpc>
              <a:spcBef>
                <a:spcPts val="400"/>
              </a:spcBef>
              <a:spcAft>
                <a:spcPts val="0"/>
              </a:spcAft>
              <a:buClr>
                <a:schemeClr val="dk1"/>
              </a:buClr>
              <a:buSzPts val="1400"/>
              <a:buFont typeface="Courier New"/>
              <a:buChar char="o"/>
              <a:defRPr sz="1400"/>
            </a:lvl3pPr>
            <a:lvl4pPr indent="-317500" lvl="3" marL="1828800" algn="l">
              <a:lnSpc>
                <a:spcPct val="90000"/>
              </a:lnSpc>
              <a:spcBef>
                <a:spcPts val="400"/>
              </a:spcBef>
              <a:spcAft>
                <a:spcPts val="0"/>
              </a:spcAft>
              <a:buClr>
                <a:schemeClr val="dk1"/>
              </a:buClr>
              <a:buSzPts val="1400"/>
              <a:buFont typeface="Courier New"/>
              <a:buChar char="o"/>
              <a:defRPr/>
            </a:lvl4pPr>
            <a:lvl5pPr indent="-317500" lvl="4" marL="2286000" algn="l">
              <a:lnSpc>
                <a:spcPct val="90000"/>
              </a:lnSpc>
              <a:spcBef>
                <a:spcPts val="400"/>
              </a:spcBef>
              <a:spcAft>
                <a:spcPts val="0"/>
              </a:spcAft>
              <a:buClr>
                <a:schemeClr val="dk1"/>
              </a:buClr>
              <a:buSzPts val="1400"/>
              <a:buFont typeface="Courier New"/>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2" name="Google Shape;162;p27"/>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3" name="Google Shape;163;p27"/>
          <p:cNvSpPr txBox="1"/>
          <p:nvPr>
            <p:ph idx="5"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4" name="Google Shape;164;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Quote Slide">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67" name="Google Shape;167;p28"/>
          <p:cNvSpPr txBox="1"/>
          <p:nvPr>
            <p:ph type="title"/>
          </p:nvPr>
        </p:nvSpPr>
        <p:spPr>
          <a:xfrm>
            <a:off x="2288385" y="968739"/>
            <a:ext cx="4642116" cy="605844"/>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8" name="Google Shape;168;p28"/>
          <p:cNvSpPr txBox="1"/>
          <p:nvPr/>
        </p:nvSpPr>
        <p:spPr>
          <a:xfrm>
            <a:off x="1705357" y="875976"/>
            <a:ext cx="888467" cy="1030141"/>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69" name="Google Shape;169;p28"/>
          <p:cNvSpPr txBox="1"/>
          <p:nvPr/>
        </p:nvSpPr>
        <p:spPr>
          <a:xfrm>
            <a:off x="6855616" y="888942"/>
            <a:ext cx="888467" cy="1030141"/>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70" name="Google Shape;170;p28"/>
          <p:cNvSpPr txBox="1"/>
          <p:nvPr>
            <p:ph idx="1" type="body"/>
          </p:nvPr>
        </p:nvSpPr>
        <p:spPr>
          <a:xfrm>
            <a:off x="5345395" y="1587549"/>
            <a:ext cx="1585106" cy="322411"/>
          </a:xfrm>
          <a:prstGeom prst="rect">
            <a:avLst/>
          </a:prstGeom>
          <a:noFill/>
          <a:ln>
            <a:noFill/>
          </a:ln>
        </p:spPr>
        <p:txBody>
          <a:bodyPr anchorCtr="0" anchor="ctr" bIns="34275" lIns="68575" spcFirstLastPara="1" rIns="68575" wrap="square" tIns="34275">
            <a:normAutofit/>
          </a:bodyPr>
          <a:lstStyle>
            <a:lvl1pPr indent="-228600" lvl="0" marL="457200" algn="r">
              <a:lnSpc>
                <a:spcPct val="70000"/>
              </a:lnSpc>
              <a:spcBef>
                <a:spcPts val="800"/>
              </a:spcBef>
              <a:spcAft>
                <a:spcPts val="0"/>
              </a:spcAft>
              <a:buClr>
                <a:schemeClr val="dk2"/>
              </a:buClr>
              <a:buSzPts val="1500"/>
              <a:buNone/>
              <a:defRPr sz="15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1" name="Google Shape;171;p28"/>
          <p:cNvSpPr txBox="1"/>
          <p:nvPr/>
        </p:nvSpPr>
        <p:spPr>
          <a:xfrm>
            <a:off x="1705357" y="2607768"/>
            <a:ext cx="888467" cy="1030141"/>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rgbClr val="FF5F05"/>
              </a:buClr>
              <a:buSzPts val="7200"/>
              <a:buFont typeface="Arial"/>
              <a:buNone/>
            </a:pPr>
            <a:r>
              <a:rPr b="0" i="0" lang="en" sz="7200" u="none" cap="none" strike="noStrike">
                <a:solidFill>
                  <a:srgbClr val="FF5F05"/>
                </a:solidFill>
                <a:latin typeface="Arial"/>
                <a:ea typeface="Arial"/>
                <a:cs typeface="Arial"/>
                <a:sym typeface="Arial"/>
              </a:rPr>
              <a:t>“</a:t>
            </a:r>
            <a:endParaRPr sz="1100"/>
          </a:p>
        </p:txBody>
      </p:sp>
      <p:sp>
        <p:nvSpPr>
          <p:cNvPr id="172" name="Google Shape;172;p28"/>
          <p:cNvSpPr txBox="1"/>
          <p:nvPr/>
        </p:nvSpPr>
        <p:spPr>
          <a:xfrm>
            <a:off x="6816200" y="2620734"/>
            <a:ext cx="888467" cy="1030141"/>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73" name="Google Shape;173;p28"/>
          <p:cNvSpPr txBox="1"/>
          <p:nvPr>
            <p:ph idx="2" type="body"/>
          </p:nvPr>
        </p:nvSpPr>
        <p:spPr>
          <a:xfrm>
            <a:off x="2295556" y="2626298"/>
            <a:ext cx="4634945" cy="1130436"/>
          </a:xfrm>
          <a:prstGeom prst="rect">
            <a:avLst/>
          </a:prstGeom>
          <a:noFill/>
          <a:ln>
            <a:noFill/>
          </a:ln>
        </p:spPr>
        <p:txBody>
          <a:bodyPr anchorCtr="0" anchor="ctr" bIns="34275" lIns="68575" spcFirstLastPara="1" rIns="68575" wrap="square" tIns="34275">
            <a:normAutofit/>
          </a:bodyPr>
          <a:lstStyle>
            <a:lvl1pPr indent="-228600" lvl="0" marL="457200" algn="ctr">
              <a:lnSpc>
                <a:spcPct val="70000"/>
              </a:lnSpc>
              <a:spcBef>
                <a:spcPts val="800"/>
              </a:spcBef>
              <a:spcAft>
                <a:spcPts val="0"/>
              </a:spcAft>
              <a:buClr>
                <a:schemeClr val="dk2"/>
              </a:buClr>
              <a:buSzPts val="1800"/>
              <a:buNone/>
              <a:defRPr sz="18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4" name="Google Shape;174;p28"/>
          <p:cNvSpPr txBox="1"/>
          <p:nvPr>
            <p:ph idx="3" type="body"/>
          </p:nvPr>
        </p:nvSpPr>
        <p:spPr>
          <a:xfrm>
            <a:off x="5345395" y="3798843"/>
            <a:ext cx="1585106" cy="322411"/>
          </a:xfrm>
          <a:prstGeom prst="rect">
            <a:avLst/>
          </a:prstGeom>
          <a:noFill/>
          <a:ln>
            <a:noFill/>
          </a:ln>
        </p:spPr>
        <p:txBody>
          <a:bodyPr anchorCtr="0" anchor="ctr" bIns="34275" lIns="68575" spcFirstLastPara="1" rIns="68575" wrap="square" tIns="34275">
            <a:normAutofit/>
          </a:bodyPr>
          <a:lstStyle>
            <a:lvl1pPr indent="-228600" lvl="0" marL="457200" algn="r">
              <a:lnSpc>
                <a:spcPct val="70000"/>
              </a:lnSpc>
              <a:spcBef>
                <a:spcPts val="800"/>
              </a:spcBef>
              <a:spcAft>
                <a:spcPts val="0"/>
              </a:spcAft>
              <a:buClr>
                <a:schemeClr val="dk2"/>
              </a:buClr>
              <a:buSzPts val="1500"/>
              <a:buNone/>
              <a:defRPr sz="15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5" name="Google Shape;175;p28"/>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6" name="Google Shape;176;p28"/>
          <p:cNvSpPr txBox="1"/>
          <p:nvPr>
            <p:ph idx="4"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7" name="Google Shape;177;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1">
  <p:cSld name="Image Slide 1">
    <p:spTree>
      <p:nvGrpSpPr>
        <p:cNvPr id="178" name="Shape 178"/>
        <p:cNvGrpSpPr/>
        <p:nvPr/>
      </p:nvGrpSpPr>
      <p:grpSpPr>
        <a:xfrm>
          <a:off x="0" y="0"/>
          <a:ext cx="0" cy="0"/>
          <a:chOff x="0" y="0"/>
          <a:chExt cx="0" cy="0"/>
        </a:xfrm>
      </p:grpSpPr>
      <p:sp>
        <p:nvSpPr>
          <p:cNvPr id="179" name="Google Shape;179;p29"/>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80" name="Google Shape;180;p29"/>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81" name="Google Shape;181;p29"/>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2" name="Google Shape;182;p29"/>
          <p:cNvSpPr/>
          <p:nvPr>
            <p:ph idx="2" type="pic"/>
          </p:nvPr>
        </p:nvSpPr>
        <p:spPr>
          <a:xfrm>
            <a:off x="415529" y="1340015"/>
            <a:ext cx="3554015" cy="1532198"/>
          </a:xfrm>
          <a:prstGeom prst="rect">
            <a:avLst/>
          </a:prstGeom>
          <a:solidFill>
            <a:srgbClr val="BFBFBF"/>
          </a:solidFill>
          <a:ln>
            <a:noFill/>
          </a:ln>
        </p:spPr>
      </p:sp>
      <p:sp>
        <p:nvSpPr>
          <p:cNvPr id="183" name="Google Shape;183;p29"/>
          <p:cNvSpPr txBox="1"/>
          <p:nvPr>
            <p:ph idx="1" type="body"/>
          </p:nvPr>
        </p:nvSpPr>
        <p:spPr>
          <a:xfrm>
            <a:off x="4108011" y="1340015"/>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4" name="Google Shape;184;p29"/>
          <p:cNvSpPr txBox="1"/>
          <p:nvPr>
            <p:ph idx="3" type="body"/>
          </p:nvPr>
        </p:nvSpPr>
        <p:spPr>
          <a:xfrm>
            <a:off x="4106687" y="1921468"/>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5" name="Google Shape;185;p29"/>
          <p:cNvSpPr/>
          <p:nvPr>
            <p:ph idx="4" type="pic"/>
          </p:nvPr>
        </p:nvSpPr>
        <p:spPr>
          <a:xfrm>
            <a:off x="414205" y="2943086"/>
            <a:ext cx="3554015" cy="1532197"/>
          </a:xfrm>
          <a:prstGeom prst="rect">
            <a:avLst/>
          </a:prstGeom>
          <a:solidFill>
            <a:srgbClr val="BFBFBF"/>
          </a:solidFill>
          <a:ln>
            <a:noFill/>
          </a:ln>
        </p:spPr>
      </p:sp>
      <p:sp>
        <p:nvSpPr>
          <p:cNvPr id="186" name="Google Shape;186;p29"/>
          <p:cNvSpPr txBox="1"/>
          <p:nvPr>
            <p:ph idx="5" type="body"/>
          </p:nvPr>
        </p:nvSpPr>
        <p:spPr>
          <a:xfrm>
            <a:off x="4106687" y="2943086"/>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7" name="Google Shape;187;p29"/>
          <p:cNvSpPr txBox="1"/>
          <p:nvPr>
            <p:ph idx="6" type="body"/>
          </p:nvPr>
        </p:nvSpPr>
        <p:spPr>
          <a:xfrm>
            <a:off x="4105363" y="3524539"/>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8" name="Google Shape;188;p29"/>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9" name="Google Shape;189;p29"/>
          <p:cNvSpPr txBox="1"/>
          <p:nvPr>
            <p:ph idx="7"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0" name="Google Shape;190;p2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2">
  <p:cSld name="Image Slide 2">
    <p:spTree>
      <p:nvGrpSpPr>
        <p:cNvPr id="191" name="Shape 191"/>
        <p:cNvGrpSpPr/>
        <p:nvPr/>
      </p:nvGrpSpPr>
      <p:grpSpPr>
        <a:xfrm>
          <a:off x="0" y="0"/>
          <a:ext cx="0" cy="0"/>
          <a:chOff x="0" y="0"/>
          <a:chExt cx="0" cy="0"/>
        </a:xfrm>
      </p:grpSpPr>
      <p:sp>
        <p:nvSpPr>
          <p:cNvPr id="192" name="Google Shape;192;p30"/>
          <p:cNvSpPr/>
          <p:nvPr/>
        </p:nvSpPr>
        <p:spPr>
          <a:xfrm rot="5400000">
            <a:off x="6326" y="617699"/>
            <a:ext cx="892364" cy="73678"/>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93" name="Google Shape;193;p30"/>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194" name="Google Shape;194;p30"/>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5" name="Google Shape;195;p30"/>
          <p:cNvSpPr txBox="1"/>
          <p:nvPr>
            <p:ph idx="1" type="body"/>
          </p:nvPr>
        </p:nvSpPr>
        <p:spPr>
          <a:xfrm>
            <a:off x="490671" y="1340015"/>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6" name="Google Shape;196;p30"/>
          <p:cNvSpPr txBox="1"/>
          <p:nvPr>
            <p:ph idx="2" type="body"/>
          </p:nvPr>
        </p:nvSpPr>
        <p:spPr>
          <a:xfrm>
            <a:off x="489347" y="1921468"/>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7" name="Google Shape;197;p30"/>
          <p:cNvSpPr/>
          <p:nvPr>
            <p:ph idx="3" type="pic"/>
          </p:nvPr>
        </p:nvSpPr>
        <p:spPr>
          <a:xfrm>
            <a:off x="4711652" y="1340015"/>
            <a:ext cx="3554015" cy="1532198"/>
          </a:xfrm>
          <a:prstGeom prst="rect">
            <a:avLst/>
          </a:prstGeom>
          <a:solidFill>
            <a:srgbClr val="BFBFBF"/>
          </a:solidFill>
          <a:ln>
            <a:noFill/>
          </a:ln>
        </p:spPr>
      </p:sp>
      <p:sp>
        <p:nvSpPr>
          <p:cNvPr id="198" name="Google Shape;198;p30"/>
          <p:cNvSpPr txBox="1"/>
          <p:nvPr>
            <p:ph idx="4" type="body"/>
          </p:nvPr>
        </p:nvSpPr>
        <p:spPr>
          <a:xfrm>
            <a:off x="489347" y="2943086"/>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9" name="Google Shape;199;p30"/>
          <p:cNvSpPr txBox="1"/>
          <p:nvPr>
            <p:ph idx="5" type="body"/>
          </p:nvPr>
        </p:nvSpPr>
        <p:spPr>
          <a:xfrm>
            <a:off x="488024" y="3524539"/>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0" name="Google Shape;200;p30"/>
          <p:cNvSpPr/>
          <p:nvPr>
            <p:ph idx="6" type="pic"/>
          </p:nvPr>
        </p:nvSpPr>
        <p:spPr>
          <a:xfrm>
            <a:off x="4710329" y="2943086"/>
            <a:ext cx="3554015" cy="1532197"/>
          </a:xfrm>
          <a:prstGeom prst="rect">
            <a:avLst/>
          </a:prstGeom>
          <a:solidFill>
            <a:srgbClr val="BFBFBF"/>
          </a:solidFill>
          <a:ln>
            <a:noFill/>
          </a:ln>
        </p:spPr>
      </p:sp>
      <p:sp>
        <p:nvSpPr>
          <p:cNvPr id="201" name="Google Shape;201;p30"/>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2" name="Google Shape;202;p30"/>
          <p:cNvSpPr txBox="1"/>
          <p:nvPr>
            <p:ph idx="7"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3" name="Google Shape;203;p3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3">
  <p:cSld name="Image Slide 3">
    <p:spTree>
      <p:nvGrpSpPr>
        <p:cNvPr id="204" name="Shape 204"/>
        <p:cNvGrpSpPr/>
        <p:nvPr/>
      </p:nvGrpSpPr>
      <p:grpSpPr>
        <a:xfrm>
          <a:off x="0" y="0"/>
          <a:ext cx="0" cy="0"/>
          <a:chOff x="0" y="0"/>
          <a:chExt cx="0" cy="0"/>
        </a:xfrm>
      </p:grpSpPr>
      <p:pic>
        <p:nvPicPr>
          <p:cNvPr id="205" name="Google Shape;205;p31"/>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206" name="Google Shape;206;p31"/>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7" name="Google Shape;207;p31"/>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08" name="Google Shape;208;p31"/>
          <p:cNvSpPr/>
          <p:nvPr>
            <p:ph idx="2" type="pic"/>
          </p:nvPr>
        </p:nvSpPr>
        <p:spPr>
          <a:xfrm>
            <a:off x="415529" y="1340015"/>
            <a:ext cx="3554015" cy="3241650"/>
          </a:xfrm>
          <a:prstGeom prst="rect">
            <a:avLst/>
          </a:prstGeom>
          <a:solidFill>
            <a:srgbClr val="BFBFBF"/>
          </a:solidFill>
          <a:ln>
            <a:noFill/>
          </a:ln>
        </p:spPr>
      </p:sp>
      <p:sp>
        <p:nvSpPr>
          <p:cNvPr id="209" name="Google Shape;209;p31"/>
          <p:cNvSpPr txBox="1"/>
          <p:nvPr>
            <p:ph idx="1" type="body"/>
          </p:nvPr>
        </p:nvSpPr>
        <p:spPr>
          <a:xfrm>
            <a:off x="4108011" y="2037828"/>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0" name="Google Shape;210;p31"/>
          <p:cNvSpPr txBox="1"/>
          <p:nvPr>
            <p:ph idx="3" type="body"/>
          </p:nvPr>
        </p:nvSpPr>
        <p:spPr>
          <a:xfrm>
            <a:off x="4106687" y="2619280"/>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1" name="Google Shape;211;p31"/>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2" name="Google Shape;212;p31"/>
          <p:cNvSpPr txBox="1"/>
          <p:nvPr>
            <p:ph idx="4"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3" name="Google Shape;213;p3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4">
  <p:cSld name="Image Slide 4">
    <p:spTree>
      <p:nvGrpSpPr>
        <p:cNvPr id="214" name="Shape 214"/>
        <p:cNvGrpSpPr/>
        <p:nvPr/>
      </p:nvGrpSpPr>
      <p:grpSpPr>
        <a:xfrm>
          <a:off x="0" y="0"/>
          <a:ext cx="0" cy="0"/>
          <a:chOff x="0" y="0"/>
          <a:chExt cx="0" cy="0"/>
        </a:xfrm>
      </p:grpSpPr>
      <p:sp>
        <p:nvSpPr>
          <p:cNvPr id="215" name="Google Shape;215;p32"/>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16" name="Google Shape;216;p32"/>
          <p:cNvPicPr preferRelativeResize="0"/>
          <p:nvPr/>
        </p:nvPicPr>
        <p:blipFill rotWithShape="1">
          <a:blip r:embed="rId2">
            <a:alphaModFix/>
          </a:blip>
          <a:srcRect b="0" l="0" r="0" t="0"/>
          <a:stretch/>
        </p:blipFill>
        <p:spPr>
          <a:xfrm>
            <a:off x="8336529" y="208352"/>
            <a:ext cx="387174" cy="559251"/>
          </a:xfrm>
          <a:prstGeom prst="rect">
            <a:avLst/>
          </a:prstGeom>
          <a:noFill/>
          <a:ln>
            <a:noFill/>
          </a:ln>
        </p:spPr>
      </p:pic>
      <p:sp>
        <p:nvSpPr>
          <p:cNvPr id="217" name="Google Shape;217;p32"/>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18" name="Google Shape;218;p32"/>
          <p:cNvSpPr txBox="1"/>
          <p:nvPr>
            <p:ph idx="1" type="body"/>
          </p:nvPr>
        </p:nvSpPr>
        <p:spPr>
          <a:xfrm>
            <a:off x="489347" y="2037828"/>
            <a:ext cx="4160304"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9" name="Google Shape;219;p32"/>
          <p:cNvSpPr txBox="1"/>
          <p:nvPr>
            <p:ph idx="2" type="body"/>
          </p:nvPr>
        </p:nvSpPr>
        <p:spPr>
          <a:xfrm>
            <a:off x="488024" y="2619280"/>
            <a:ext cx="4160304"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0" name="Google Shape;220;p32"/>
          <p:cNvSpPr/>
          <p:nvPr>
            <p:ph idx="3" type="pic"/>
          </p:nvPr>
        </p:nvSpPr>
        <p:spPr>
          <a:xfrm>
            <a:off x="4712976" y="1340015"/>
            <a:ext cx="3554015" cy="3241650"/>
          </a:xfrm>
          <a:prstGeom prst="rect">
            <a:avLst/>
          </a:prstGeom>
          <a:solidFill>
            <a:srgbClr val="BFBFBF"/>
          </a:solidFill>
          <a:ln>
            <a:noFill/>
          </a:ln>
        </p:spPr>
      </p:sp>
      <p:sp>
        <p:nvSpPr>
          <p:cNvPr id="221" name="Google Shape;221;p32"/>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2" name="Google Shape;222;p32"/>
          <p:cNvSpPr txBox="1"/>
          <p:nvPr>
            <p:ph idx="4"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3" name="Google Shape;223;p3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5">
  <p:cSld name="Image Slide 5">
    <p:spTree>
      <p:nvGrpSpPr>
        <p:cNvPr id="224" name="Shape 224"/>
        <p:cNvGrpSpPr/>
        <p:nvPr/>
      </p:nvGrpSpPr>
      <p:grpSpPr>
        <a:xfrm>
          <a:off x="0" y="0"/>
          <a:ext cx="0" cy="0"/>
          <a:chOff x="0" y="0"/>
          <a:chExt cx="0" cy="0"/>
        </a:xfrm>
      </p:grpSpPr>
      <p:sp>
        <p:nvSpPr>
          <p:cNvPr id="225" name="Google Shape;225;p33"/>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6" name="Google Shape;226;p33"/>
          <p:cNvSpPr txBox="1"/>
          <p:nvPr>
            <p:ph idx="1" type="body"/>
          </p:nvPr>
        </p:nvSpPr>
        <p:spPr>
          <a:xfrm>
            <a:off x="490671" y="208352"/>
            <a:ext cx="7777643" cy="892365"/>
          </a:xfrm>
          <a:prstGeom prst="rect">
            <a:avLst/>
          </a:prstGeom>
          <a:noFill/>
          <a:ln>
            <a:noFill/>
          </a:ln>
        </p:spPr>
        <p:txBody>
          <a:bodyPr anchorCtr="0" anchor="ctr" bIns="34275" lIns="68575" spcFirstLastPara="1" rIns="68575" wrap="square" tIns="34275">
            <a:normAutofit/>
          </a:bodyPr>
          <a:lstStyle>
            <a:lvl1pPr indent="-228600" lvl="0" marL="457200" marR="0" algn="l">
              <a:lnSpc>
                <a:spcPct val="70000"/>
              </a:lnSpc>
              <a:spcBef>
                <a:spcPts val="800"/>
              </a:spcBef>
              <a:spcAft>
                <a:spcPts val="0"/>
              </a:spcAft>
              <a:buClr>
                <a:schemeClr val="dk2"/>
              </a:buClr>
              <a:buSzPts val="2400"/>
              <a:buFont typeface="Arial"/>
              <a:buNone/>
              <a:defRPr sz="24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227" name="Google Shape;227;p33"/>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228" name="Google Shape;228;p33"/>
          <p:cNvSpPr/>
          <p:nvPr>
            <p:ph idx="2" type="pic"/>
          </p:nvPr>
        </p:nvSpPr>
        <p:spPr>
          <a:xfrm>
            <a:off x="488024" y="1183920"/>
            <a:ext cx="7778968" cy="2906440"/>
          </a:xfrm>
          <a:prstGeom prst="rect">
            <a:avLst/>
          </a:prstGeom>
          <a:solidFill>
            <a:srgbClr val="BFBFBF"/>
          </a:solidFill>
          <a:ln>
            <a:noFill/>
          </a:ln>
        </p:spPr>
      </p:sp>
      <p:sp>
        <p:nvSpPr>
          <p:cNvPr id="229" name="Google Shape;229;p33"/>
          <p:cNvSpPr txBox="1"/>
          <p:nvPr>
            <p:ph idx="3" type="body"/>
          </p:nvPr>
        </p:nvSpPr>
        <p:spPr>
          <a:xfrm>
            <a:off x="491017" y="4192755"/>
            <a:ext cx="7775974" cy="45944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0" name="Google Shape;230;p33"/>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1" name="Google Shape;231;p33"/>
          <p:cNvSpPr txBox="1"/>
          <p:nvPr>
            <p:ph idx="4"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2" name="Google Shape;232;p3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6">
  <p:cSld name="Image Slide 6">
    <p:spTree>
      <p:nvGrpSpPr>
        <p:cNvPr id="233" name="Shape 233"/>
        <p:cNvGrpSpPr/>
        <p:nvPr/>
      </p:nvGrpSpPr>
      <p:grpSpPr>
        <a:xfrm>
          <a:off x="0" y="0"/>
          <a:ext cx="0" cy="0"/>
          <a:chOff x="0" y="0"/>
          <a:chExt cx="0" cy="0"/>
        </a:xfrm>
      </p:grpSpPr>
      <p:sp>
        <p:nvSpPr>
          <p:cNvPr id="234" name="Google Shape;234;p34"/>
          <p:cNvSpPr txBox="1"/>
          <p:nvPr>
            <p:ph idx="1" type="body"/>
          </p:nvPr>
        </p:nvSpPr>
        <p:spPr>
          <a:xfrm>
            <a:off x="5759328" y="1793384"/>
            <a:ext cx="3140925" cy="573599"/>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1"/>
              </a:buClr>
              <a:buSzPts val="2300"/>
              <a:buNone/>
              <a:defRPr sz="23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5" name="Google Shape;235;p34"/>
          <p:cNvSpPr txBox="1"/>
          <p:nvPr>
            <p:ph idx="2" type="body"/>
          </p:nvPr>
        </p:nvSpPr>
        <p:spPr>
          <a:xfrm>
            <a:off x="5758004" y="2374837"/>
            <a:ext cx="3140925" cy="95074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6" name="Google Shape;236;p34"/>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7" name="Google Shape;237;p34"/>
          <p:cNvSpPr txBox="1"/>
          <p:nvPr>
            <p:ph idx="3"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8" name="Google Shape;238;p3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7">
  <p:cSld name="Image Slide 7">
    <p:spTree>
      <p:nvGrpSpPr>
        <p:cNvPr id="239" name="Shape 239"/>
        <p:cNvGrpSpPr/>
        <p:nvPr/>
      </p:nvGrpSpPr>
      <p:grpSpPr>
        <a:xfrm>
          <a:off x="0" y="0"/>
          <a:ext cx="0" cy="0"/>
          <a:chOff x="0" y="0"/>
          <a:chExt cx="0" cy="0"/>
        </a:xfrm>
      </p:grpSpPr>
      <p:pic>
        <p:nvPicPr>
          <p:cNvPr id="240" name="Google Shape;240;p35"/>
          <p:cNvPicPr preferRelativeResize="0"/>
          <p:nvPr/>
        </p:nvPicPr>
        <p:blipFill rotWithShape="1">
          <a:blip r:embed="rId2">
            <a:alphaModFix/>
          </a:blip>
          <a:srcRect b="0" l="0" r="0" t="0"/>
          <a:stretch/>
        </p:blipFill>
        <p:spPr>
          <a:xfrm>
            <a:off x="8336018" y="208353"/>
            <a:ext cx="387174" cy="559251"/>
          </a:xfrm>
          <a:prstGeom prst="rect">
            <a:avLst/>
          </a:prstGeom>
          <a:noFill/>
          <a:ln>
            <a:noFill/>
          </a:ln>
        </p:spPr>
      </p:pic>
      <p:sp>
        <p:nvSpPr>
          <p:cNvPr id="241" name="Google Shape;241;p35"/>
          <p:cNvSpPr txBox="1"/>
          <p:nvPr>
            <p:ph idx="1" type="body"/>
          </p:nvPr>
        </p:nvSpPr>
        <p:spPr>
          <a:xfrm>
            <a:off x="1686185" y="3052868"/>
            <a:ext cx="5771629" cy="573599"/>
          </a:xfrm>
          <a:prstGeom prst="rect">
            <a:avLst/>
          </a:prstGeom>
          <a:noFill/>
          <a:ln>
            <a:noFill/>
          </a:ln>
        </p:spPr>
        <p:txBody>
          <a:bodyPr anchorCtr="0" anchor="ctr" bIns="34275" lIns="68575" spcFirstLastPara="1" rIns="68575" wrap="square" tIns="34275">
            <a:normAutofit/>
          </a:bodyPr>
          <a:lstStyle>
            <a:lvl1pPr indent="-228600" lvl="0" marL="457200" algn="ctr">
              <a:lnSpc>
                <a:spcPct val="70000"/>
              </a:lnSpc>
              <a:spcBef>
                <a:spcPts val="800"/>
              </a:spcBef>
              <a:spcAft>
                <a:spcPts val="0"/>
              </a:spcAft>
              <a:buClr>
                <a:schemeClr val="lt1"/>
              </a:buClr>
              <a:buSzPts val="2300"/>
              <a:buNone/>
              <a:defRPr sz="23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42" name="Google Shape;242;p35"/>
          <p:cNvSpPr txBox="1"/>
          <p:nvPr>
            <p:ph idx="2" type="body"/>
          </p:nvPr>
        </p:nvSpPr>
        <p:spPr>
          <a:xfrm>
            <a:off x="1686185" y="3735050"/>
            <a:ext cx="5771629" cy="459441"/>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43" name="Google Shape;243;p35"/>
          <p:cNvSpPr txBox="1"/>
          <p:nvPr>
            <p:ph idx="3"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44" name="Google Shape;244;p3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 Slide 1">
  <p:cSld name="Graph Slide 1">
    <p:spTree>
      <p:nvGrpSpPr>
        <p:cNvPr id="245" name="Shape 245"/>
        <p:cNvGrpSpPr/>
        <p:nvPr/>
      </p:nvGrpSpPr>
      <p:grpSpPr>
        <a:xfrm>
          <a:off x="0" y="0"/>
          <a:ext cx="0" cy="0"/>
          <a:chOff x="0" y="0"/>
          <a:chExt cx="0" cy="0"/>
        </a:xfrm>
      </p:grpSpPr>
      <p:sp>
        <p:nvSpPr>
          <p:cNvPr id="246" name="Google Shape;246;p36"/>
          <p:cNvSpPr/>
          <p:nvPr/>
        </p:nvSpPr>
        <p:spPr>
          <a:xfrm rot="5400000">
            <a:off x="6326" y="617699"/>
            <a:ext cx="892364" cy="73678"/>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47" name="Google Shape;247;p36"/>
          <p:cNvPicPr preferRelativeResize="0"/>
          <p:nvPr/>
        </p:nvPicPr>
        <p:blipFill rotWithShape="1">
          <a:blip r:embed="rId2">
            <a:alphaModFix/>
          </a:blip>
          <a:srcRect b="0" l="0" r="0" t="0"/>
          <a:stretch/>
        </p:blipFill>
        <p:spPr>
          <a:xfrm>
            <a:off x="8336018" y="208353"/>
            <a:ext cx="387174" cy="559252"/>
          </a:xfrm>
          <a:prstGeom prst="rect">
            <a:avLst/>
          </a:prstGeom>
          <a:noFill/>
          <a:ln>
            <a:noFill/>
          </a:ln>
        </p:spPr>
      </p:pic>
      <p:sp>
        <p:nvSpPr>
          <p:cNvPr id="248" name="Google Shape;248;p36"/>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49" name="Google Shape;249;p36"/>
          <p:cNvSpPr/>
          <p:nvPr>
            <p:ph idx="2" type="chart"/>
          </p:nvPr>
        </p:nvSpPr>
        <p:spPr>
          <a:xfrm>
            <a:off x="1072754" y="1310879"/>
            <a:ext cx="6850856" cy="3270647"/>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250" name="Google Shape;250;p36"/>
          <p:cNvSpPr/>
          <p:nvPr/>
        </p:nvSpPr>
        <p:spPr>
          <a:xfrm>
            <a:off x="0" y="4684060"/>
            <a:ext cx="9140300" cy="459441"/>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1" name="Google Shape;251;p36"/>
          <p:cNvSpPr txBox="1"/>
          <p:nvPr>
            <p:ph idx="1"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2" name="Google Shape;252;p3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1">
  <p:cSld name="Thank You Slide 1">
    <p:spTree>
      <p:nvGrpSpPr>
        <p:cNvPr id="253" name="Shape 253"/>
        <p:cNvGrpSpPr/>
        <p:nvPr/>
      </p:nvGrpSpPr>
      <p:grpSpPr>
        <a:xfrm>
          <a:off x="0" y="0"/>
          <a:ext cx="0" cy="0"/>
          <a:chOff x="0" y="0"/>
          <a:chExt cx="0" cy="0"/>
        </a:xfrm>
      </p:grpSpPr>
      <p:pic>
        <p:nvPicPr>
          <p:cNvPr id="254" name="Google Shape;254;p37"/>
          <p:cNvPicPr preferRelativeResize="0"/>
          <p:nvPr/>
        </p:nvPicPr>
        <p:blipFill rotWithShape="1">
          <a:blip r:embed="rId2">
            <a:alphaModFix/>
          </a:blip>
          <a:srcRect b="0" l="0" r="0" t="0"/>
          <a:stretch/>
        </p:blipFill>
        <p:spPr>
          <a:xfrm>
            <a:off x="0" y="1339"/>
            <a:ext cx="9144000" cy="5140823"/>
          </a:xfrm>
          <a:prstGeom prst="rect">
            <a:avLst/>
          </a:prstGeom>
          <a:noFill/>
          <a:ln>
            <a:noFill/>
          </a:ln>
        </p:spPr>
      </p:pic>
      <p:sp>
        <p:nvSpPr>
          <p:cNvPr id="255" name="Google Shape;255;p37"/>
          <p:cNvSpPr txBox="1"/>
          <p:nvPr>
            <p:ph type="title"/>
          </p:nvPr>
        </p:nvSpPr>
        <p:spPr>
          <a:xfrm>
            <a:off x="1208024" y="617898"/>
            <a:ext cx="6735915" cy="830285"/>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56" name="Google Shape;256;p37"/>
          <p:cNvSpPr/>
          <p:nvPr/>
        </p:nvSpPr>
        <p:spPr>
          <a:xfrm>
            <a:off x="4091748" y="1448183"/>
            <a:ext cx="956662" cy="106467"/>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57" name="Google Shape;257;p37"/>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258" name="Google Shape;258;p37"/>
          <p:cNvSpPr txBox="1"/>
          <p:nvPr>
            <p:ph idx="1" type="body"/>
          </p:nvPr>
        </p:nvSpPr>
        <p:spPr>
          <a:xfrm>
            <a:off x="1208023" y="1746196"/>
            <a:ext cx="6735914" cy="1651108"/>
          </a:xfrm>
          <a:prstGeom prst="rect">
            <a:avLst/>
          </a:prstGeom>
          <a:noFill/>
          <a:ln>
            <a:noFill/>
          </a:ln>
        </p:spPr>
        <p:txBody>
          <a:bodyPr anchorCtr="0" anchor="ctr" bIns="34275" lIns="68575" spcFirstLastPara="1" rIns="68575" wrap="square" tIns="34275">
            <a:noAutofit/>
          </a:bodyPr>
          <a:lstStyle>
            <a:lvl1pPr indent="-228600" lvl="0" marL="457200" algn="ctr">
              <a:lnSpc>
                <a:spcPct val="150000"/>
              </a:lnSpc>
              <a:spcBef>
                <a:spcPts val="800"/>
              </a:spcBef>
              <a:spcAft>
                <a:spcPts val="0"/>
              </a:spcAft>
              <a:buClr>
                <a:schemeClr val="lt1"/>
              </a:buClr>
              <a:buSzPts val="2400"/>
              <a:buNone/>
              <a:defRPr sz="24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9" name="Google Shape;259;p37"/>
          <p:cNvSpPr txBox="1"/>
          <p:nvPr>
            <p:ph idx="2" type="body"/>
          </p:nvPr>
        </p:nvSpPr>
        <p:spPr>
          <a:xfrm>
            <a:off x="1208023" y="3714124"/>
            <a:ext cx="6735914" cy="597589"/>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0" name="Google Shape;260;p37"/>
          <p:cNvSpPr txBox="1"/>
          <p:nvPr>
            <p:ph idx="3"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1" name="Google Shape;261;p3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2">
  <p:cSld name="Thank You Slide 2">
    <p:spTree>
      <p:nvGrpSpPr>
        <p:cNvPr id="262" name="Shape 262"/>
        <p:cNvGrpSpPr/>
        <p:nvPr/>
      </p:nvGrpSpPr>
      <p:grpSpPr>
        <a:xfrm>
          <a:off x="0" y="0"/>
          <a:ext cx="0" cy="0"/>
          <a:chOff x="0" y="0"/>
          <a:chExt cx="0" cy="0"/>
        </a:xfrm>
      </p:grpSpPr>
      <p:pic>
        <p:nvPicPr>
          <p:cNvPr id="263" name="Google Shape;263;p38"/>
          <p:cNvPicPr preferRelativeResize="0"/>
          <p:nvPr/>
        </p:nvPicPr>
        <p:blipFill rotWithShape="1">
          <a:blip r:embed="rId2">
            <a:alphaModFix/>
          </a:blip>
          <a:srcRect b="0" l="0" r="0" t="0"/>
          <a:stretch/>
        </p:blipFill>
        <p:spPr>
          <a:xfrm>
            <a:off x="1850" y="0"/>
            <a:ext cx="9140300" cy="5143500"/>
          </a:xfrm>
          <a:prstGeom prst="rect">
            <a:avLst/>
          </a:prstGeom>
          <a:noFill/>
          <a:ln>
            <a:noFill/>
          </a:ln>
        </p:spPr>
      </p:pic>
      <p:sp>
        <p:nvSpPr>
          <p:cNvPr id="264" name="Google Shape;264;p38"/>
          <p:cNvSpPr txBox="1"/>
          <p:nvPr>
            <p:ph type="title"/>
          </p:nvPr>
        </p:nvSpPr>
        <p:spPr>
          <a:xfrm>
            <a:off x="1208024" y="617898"/>
            <a:ext cx="6735915" cy="830285"/>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65" name="Google Shape;265;p38"/>
          <p:cNvSpPr/>
          <p:nvPr/>
        </p:nvSpPr>
        <p:spPr>
          <a:xfrm>
            <a:off x="4091748" y="1448183"/>
            <a:ext cx="956662" cy="106467"/>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66" name="Google Shape;266;p38"/>
          <p:cNvPicPr preferRelativeResize="0"/>
          <p:nvPr/>
        </p:nvPicPr>
        <p:blipFill rotWithShape="1">
          <a:blip r:embed="rId3">
            <a:alphaModFix/>
          </a:blip>
          <a:srcRect b="0" l="0" r="0" t="0"/>
          <a:stretch/>
        </p:blipFill>
        <p:spPr>
          <a:xfrm>
            <a:off x="8323706" y="208353"/>
            <a:ext cx="396431" cy="573598"/>
          </a:xfrm>
          <a:prstGeom prst="rect">
            <a:avLst/>
          </a:prstGeom>
          <a:noFill/>
          <a:ln>
            <a:noFill/>
          </a:ln>
        </p:spPr>
      </p:pic>
      <p:sp>
        <p:nvSpPr>
          <p:cNvPr id="267" name="Google Shape;267;p38"/>
          <p:cNvSpPr txBox="1"/>
          <p:nvPr>
            <p:ph idx="1" type="body"/>
          </p:nvPr>
        </p:nvSpPr>
        <p:spPr>
          <a:xfrm>
            <a:off x="1208023" y="1746196"/>
            <a:ext cx="6735914" cy="1651108"/>
          </a:xfrm>
          <a:prstGeom prst="rect">
            <a:avLst/>
          </a:prstGeom>
          <a:noFill/>
          <a:ln>
            <a:noFill/>
          </a:ln>
        </p:spPr>
        <p:txBody>
          <a:bodyPr anchorCtr="0" anchor="ctr" bIns="34275" lIns="68575" spcFirstLastPara="1" rIns="68575" wrap="square" tIns="34275">
            <a:noAutofit/>
          </a:bodyPr>
          <a:lstStyle>
            <a:lvl1pPr indent="-228600" lvl="0" marL="457200" algn="ctr">
              <a:lnSpc>
                <a:spcPct val="150000"/>
              </a:lnSpc>
              <a:spcBef>
                <a:spcPts val="800"/>
              </a:spcBef>
              <a:spcAft>
                <a:spcPts val="0"/>
              </a:spcAft>
              <a:buClr>
                <a:schemeClr val="lt1"/>
              </a:buClr>
              <a:buSzPts val="2400"/>
              <a:buNone/>
              <a:defRPr sz="24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8" name="Google Shape;268;p38"/>
          <p:cNvSpPr txBox="1"/>
          <p:nvPr>
            <p:ph idx="2" type="body"/>
          </p:nvPr>
        </p:nvSpPr>
        <p:spPr>
          <a:xfrm>
            <a:off x="1208023" y="3714124"/>
            <a:ext cx="6735914" cy="597589"/>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9" name="Google Shape;269;p38"/>
          <p:cNvSpPr txBox="1"/>
          <p:nvPr>
            <p:ph idx="3"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0" name="Google Shape;270;p3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1">
  <p:cSld name="Closing Art 1">
    <p:spTree>
      <p:nvGrpSpPr>
        <p:cNvPr id="271" name="Shape 271"/>
        <p:cNvGrpSpPr/>
        <p:nvPr/>
      </p:nvGrpSpPr>
      <p:grpSpPr>
        <a:xfrm>
          <a:off x="0" y="0"/>
          <a:ext cx="0" cy="0"/>
          <a:chOff x="0" y="0"/>
          <a:chExt cx="0" cy="0"/>
        </a:xfrm>
      </p:grpSpPr>
      <p:pic>
        <p:nvPicPr>
          <p:cNvPr id="272" name="Google Shape;272;p39"/>
          <p:cNvPicPr preferRelativeResize="0"/>
          <p:nvPr/>
        </p:nvPicPr>
        <p:blipFill rotWithShape="1">
          <a:blip r:embed="rId2">
            <a:alphaModFix/>
          </a:blip>
          <a:srcRect b="0" l="0" r="0" t="0"/>
          <a:stretch/>
        </p:blipFill>
        <p:spPr>
          <a:xfrm>
            <a:off x="0" y="1339"/>
            <a:ext cx="9144000" cy="5140823"/>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2">
  <p:cSld name="Closing Art 2">
    <p:spTree>
      <p:nvGrpSpPr>
        <p:cNvPr id="273" name="Shape 273"/>
        <p:cNvGrpSpPr/>
        <p:nvPr/>
      </p:nvGrpSpPr>
      <p:grpSpPr>
        <a:xfrm>
          <a:off x="0" y="0"/>
          <a:ext cx="0" cy="0"/>
          <a:chOff x="0" y="0"/>
          <a:chExt cx="0" cy="0"/>
        </a:xfrm>
      </p:grpSpPr>
      <p:pic>
        <p:nvPicPr>
          <p:cNvPr id="274" name="Google Shape;274;p40"/>
          <p:cNvPicPr preferRelativeResize="0"/>
          <p:nvPr/>
        </p:nvPicPr>
        <p:blipFill rotWithShape="1">
          <a:blip r:embed="rId2">
            <a:alphaModFix/>
          </a:blip>
          <a:srcRect b="0" l="0" r="0" t="0"/>
          <a:stretch/>
        </p:blipFill>
        <p:spPr>
          <a:xfrm>
            <a:off x="1850" y="0"/>
            <a:ext cx="9140300" cy="5143500"/>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3">
  <p:cSld name="Closing Art 3">
    <p:spTree>
      <p:nvGrpSpPr>
        <p:cNvPr id="275" name="Shape 275"/>
        <p:cNvGrpSpPr/>
        <p:nvPr/>
      </p:nvGrpSpPr>
      <p:grpSpPr>
        <a:xfrm>
          <a:off x="0" y="0"/>
          <a:ext cx="0" cy="0"/>
          <a:chOff x="0" y="0"/>
          <a:chExt cx="0" cy="0"/>
        </a:xfrm>
      </p:grpSpPr>
      <p:pic>
        <p:nvPicPr>
          <p:cNvPr id="276" name="Google Shape;276;p41"/>
          <p:cNvPicPr preferRelativeResize="0"/>
          <p:nvPr/>
        </p:nvPicPr>
        <p:blipFill rotWithShape="1">
          <a:blip r:embed="rId2">
            <a:alphaModFix/>
          </a:blip>
          <a:srcRect b="0" l="0" r="0" t="0"/>
          <a:stretch/>
        </p:blipFill>
        <p:spPr>
          <a:xfrm>
            <a:off x="1850" y="521"/>
            <a:ext cx="9142150" cy="514245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4">
  <p:cSld name="Closing Art 4">
    <p:spTree>
      <p:nvGrpSpPr>
        <p:cNvPr id="277" name="Shape 277"/>
        <p:cNvGrpSpPr/>
        <p:nvPr/>
      </p:nvGrpSpPr>
      <p:grpSpPr>
        <a:xfrm>
          <a:off x="0" y="0"/>
          <a:ext cx="0" cy="0"/>
          <a:chOff x="0" y="0"/>
          <a:chExt cx="0" cy="0"/>
        </a:xfrm>
      </p:grpSpPr>
      <p:pic>
        <p:nvPicPr>
          <p:cNvPr id="278" name="Google Shape;278;p42"/>
          <p:cNvPicPr preferRelativeResize="0"/>
          <p:nvPr/>
        </p:nvPicPr>
        <p:blipFill rotWithShape="1">
          <a:blip r:embed="rId2">
            <a:alphaModFix/>
          </a:blip>
          <a:srcRect b="0" l="0" r="0" t="0"/>
          <a:stretch/>
        </p:blipFill>
        <p:spPr>
          <a:xfrm>
            <a:off x="4229" y="2379"/>
            <a:ext cx="9135541" cy="513874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0" Type="http://schemas.openxmlformats.org/officeDocument/2006/relationships/theme" Target="../theme/theme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Arial"/>
              <a:buNone/>
              <a:defRPr b="0" i="0" sz="3300" u="none" cap="none" strike="noStrik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3" name="Google Shape;53;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chemeClr val="lt1"/>
                </a:solidFill>
                <a:latin typeface="Arial"/>
                <a:ea typeface="Arial"/>
                <a:cs typeface="Arial"/>
                <a:sym typeface="Arial"/>
              </a:defRPr>
            </a:lvl1pPr>
            <a:lvl2pPr indent="0" lvl="1" marL="0" marR="0" rtl="0" algn="r">
              <a:spcBef>
                <a:spcPts val="0"/>
              </a:spcBef>
              <a:buNone/>
              <a:defRPr b="0" i="0" sz="900" u="none" cap="none" strike="noStrike">
                <a:solidFill>
                  <a:schemeClr val="lt1"/>
                </a:solidFill>
                <a:latin typeface="Arial"/>
                <a:ea typeface="Arial"/>
                <a:cs typeface="Arial"/>
                <a:sym typeface="Arial"/>
              </a:defRPr>
            </a:lvl2pPr>
            <a:lvl3pPr indent="0" lvl="2" marL="0" marR="0" rtl="0" algn="r">
              <a:spcBef>
                <a:spcPts val="0"/>
              </a:spcBef>
              <a:buNone/>
              <a:defRPr b="0" i="0" sz="900" u="none" cap="none" strike="noStrike">
                <a:solidFill>
                  <a:schemeClr val="lt1"/>
                </a:solidFill>
                <a:latin typeface="Arial"/>
                <a:ea typeface="Arial"/>
                <a:cs typeface="Arial"/>
                <a:sym typeface="Arial"/>
              </a:defRPr>
            </a:lvl3pPr>
            <a:lvl4pPr indent="0" lvl="3" marL="0" marR="0" rtl="0" algn="r">
              <a:spcBef>
                <a:spcPts val="0"/>
              </a:spcBef>
              <a:buNone/>
              <a:defRPr b="0" i="0" sz="900" u="none" cap="none" strike="noStrike">
                <a:solidFill>
                  <a:schemeClr val="lt1"/>
                </a:solidFill>
                <a:latin typeface="Arial"/>
                <a:ea typeface="Arial"/>
                <a:cs typeface="Arial"/>
                <a:sym typeface="Arial"/>
              </a:defRPr>
            </a:lvl4pPr>
            <a:lvl5pPr indent="0" lvl="4" marL="0" marR="0" rtl="0" algn="r">
              <a:spcBef>
                <a:spcPts val="0"/>
              </a:spcBef>
              <a:buNone/>
              <a:defRPr b="0" i="0" sz="900" u="none" cap="none" strike="noStrike">
                <a:solidFill>
                  <a:schemeClr val="lt1"/>
                </a:solidFill>
                <a:latin typeface="Arial"/>
                <a:ea typeface="Arial"/>
                <a:cs typeface="Arial"/>
                <a:sym typeface="Arial"/>
              </a:defRPr>
            </a:lvl5pPr>
            <a:lvl6pPr indent="0" lvl="5" marL="0" marR="0" rtl="0" algn="r">
              <a:spcBef>
                <a:spcPts val="0"/>
              </a:spcBef>
              <a:buNone/>
              <a:defRPr b="0" i="0" sz="900" u="none" cap="none" strike="noStrike">
                <a:solidFill>
                  <a:schemeClr val="lt1"/>
                </a:solidFill>
                <a:latin typeface="Arial"/>
                <a:ea typeface="Arial"/>
                <a:cs typeface="Arial"/>
                <a:sym typeface="Arial"/>
              </a:defRPr>
            </a:lvl6pPr>
            <a:lvl7pPr indent="0" lvl="6" marL="0" marR="0" rtl="0" algn="r">
              <a:spcBef>
                <a:spcPts val="0"/>
              </a:spcBef>
              <a:buNone/>
              <a:defRPr b="0" i="0" sz="900" u="none" cap="none" strike="noStrike">
                <a:solidFill>
                  <a:schemeClr val="lt1"/>
                </a:solidFill>
                <a:latin typeface="Arial"/>
                <a:ea typeface="Arial"/>
                <a:cs typeface="Arial"/>
                <a:sym typeface="Arial"/>
              </a:defRPr>
            </a:lvl7pPr>
            <a:lvl8pPr indent="0" lvl="7" marL="0" marR="0" rtl="0" algn="r">
              <a:spcBef>
                <a:spcPts val="0"/>
              </a:spcBef>
              <a:buNone/>
              <a:defRPr b="0" i="0" sz="900" u="none" cap="none" strike="noStrike">
                <a:solidFill>
                  <a:schemeClr val="lt1"/>
                </a:solidFill>
                <a:latin typeface="Arial"/>
                <a:ea typeface="Arial"/>
                <a:cs typeface="Arial"/>
                <a:sym typeface="Arial"/>
              </a:defRPr>
            </a:lvl8pPr>
            <a:lvl9pPr indent="0" lvl="8" marL="0" marR="0" rt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6.png"/><Relationship Id="rId4" Type="http://schemas.openxmlformats.org/officeDocument/2006/relationships/image" Target="../media/image29.png"/><Relationship Id="rId5" Type="http://schemas.openxmlformats.org/officeDocument/2006/relationships/image" Target="../media/image37.png"/><Relationship Id="rId6"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23.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38.png"/><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4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4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4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5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2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4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 Id="rId3" Type="http://schemas.openxmlformats.org/officeDocument/2006/relationships/image" Target="../media/image4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 Id="rId3" Type="http://schemas.openxmlformats.org/officeDocument/2006/relationships/image" Target="../media/image3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 Id="rId3" Type="http://schemas.openxmlformats.org/officeDocument/2006/relationships/image" Target="../media/image5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image" Target="../media/image5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6.xml"/><Relationship Id="rId3" Type="http://schemas.openxmlformats.org/officeDocument/2006/relationships/image" Target="../media/image5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0.xml"/><Relationship Id="rId3" Type="http://schemas.openxmlformats.org/officeDocument/2006/relationships/image" Target="../media/image4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 Id="rId3" Type="http://schemas.openxmlformats.org/officeDocument/2006/relationships/image" Target="../media/image5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 Id="rId3" Type="http://schemas.openxmlformats.org/officeDocument/2006/relationships/image" Target="../media/image4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4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45.png"/><Relationship Id="rId4" Type="http://schemas.openxmlformats.org/officeDocument/2006/relationships/image" Target="../media/image3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4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4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3"/>
          <p:cNvSpPr txBox="1"/>
          <p:nvPr>
            <p:ph type="title"/>
          </p:nvPr>
        </p:nvSpPr>
        <p:spPr>
          <a:xfrm>
            <a:off x="0" y="1622659"/>
            <a:ext cx="9142148" cy="1210865"/>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lt1"/>
              </a:buClr>
              <a:buSzPts val="4500"/>
              <a:buFont typeface="Arial"/>
              <a:buNone/>
            </a:pPr>
            <a:r>
              <a:rPr lang="en"/>
              <a:t>Reasoning in LLM Agents</a:t>
            </a:r>
            <a:endParaRPr/>
          </a:p>
        </p:txBody>
      </p:sp>
      <p:sp>
        <p:nvSpPr>
          <p:cNvPr id="285" name="Google Shape;285;p43"/>
          <p:cNvSpPr txBox="1"/>
          <p:nvPr>
            <p:ph idx="1" type="body"/>
          </p:nvPr>
        </p:nvSpPr>
        <p:spPr>
          <a:xfrm>
            <a:off x="1853" y="2771026"/>
            <a:ext cx="9142148" cy="590885"/>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lt1"/>
              </a:buClr>
              <a:buSzPts val="2700"/>
              <a:buNone/>
            </a:pPr>
            <a:r>
              <a:rPr lang="en" sz="1900"/>
              <a:t>CS598JY2 - Topics in LLM Agents</a:t>
            </a:r>
            <a:endParaRPr sz="1900"/>
          </a:p>
        </p:txBody>
      </p:sp>
      <p:sp>
        <p:nvSpPr>
          <p:cNvPr id="286" name="Google Shape;286;p43"/>
          <p:cNvSpPr txBox="1"/>
          <p:nvPr>
            <p:ph idx="2" type="body"/>
          </p:nvPr>
        </p:nvSpPr>
        <p:spPr>
          <a:xfrm>
            <a:off x="0" y="4235526"/>
            <a:ext cx="9142200" cy="591000"/>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lt1"/>
              </a:buClr>
              <a:buSzPts val="2700"/>
              <a:buNone/>
            </a:pPr>
            <a:r>
              <a:rPr lang="en" sz="1400"/>
              <a:t>Allen Thomas, Kartik Ramesh, Shraddhaa Mohan</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Results</a:t>
            </a:r>
            <a:endParaRPr/>
          </a:p>
        </p:txBody>
      </p:sp>
      <p:sp>
        <p:nvSpPr>
          <p:cNvPr id="396" name="Google Shape;396;p5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None/>
            </a:pPr>
            <a:r>
              <a:rPr lang="en" sz="1200"/>
              <a:t>Source: Kojima, T., Gu, S.S., Reid, M., Matsuo, Y. and Iwasawa, Y. Large language models are zero-shot reasoners. NeurIPS 2022</a:t>
            </a:r>
            <a:endParaRPr sz="1200"/>
          </a:p>
        </p:txBody>
      </p:sp>
      <p:sp>
        <p:nvSpPr>
          <p:cNvPr id="397" name="Google Shape;397;p5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98" name="Google Shape;398;p52"/>
          <p:cNvPicPr preferRelativeResize="0"/>
          <p:nvPr/>
        </p:nvPicPr>
        <p:blipFill rotWithShape="1">
          <a:blip r:embed="rId3">
            <a:alphaModFix/>
          </a:blip>
          <a:srcRect b="0" l="0" r="2267" t="0"/>
          <a:stretch/>
        </p:blipFill>
        <p:spPr>
          <a:xfrm>
            <a:off x="1021675" y="1083725"/>
            <a:ext cx="2876330" cy="2386250"/>
          </a:xfrm>
          <a:prstGeom prst="rect">
            <a:avLst/>
          </a:prstGeom>
          <a:noFill/>
          <a:ln>
            <a:noFill/>
          </a:ln>
        </p:spPr>
      </p:pic>
      <p:pic>
        <p:nvPicPr>
          <p:cNvPr id="399" name="Google Shape;399;p52"/>
          <p:cNvPicPr preferRelativeResize="0"/>
          <p:nvPr/>
        </p:nvPicPr>
        <p:blipFill>
          <a:blip r:embed="rId4">
            <a:alphaModFix/>
          </a:blip>
          <a:stretch>
            <a:fillRect/>
          </a:stretch>
        </p:blipFill>
        <p:spPr>
          <a:xfrm>
            <a:off x="1021663" y="3469976"/>
            <a:ext cx="1919171" cy="892500"/>
          </a:xfrm>
          <a:prstGeom prst="rect">
            <a:avLst/>
          </a:prstGeom>
          <a:noFill/>
          <a:ln>
            <a:noFill/>
          </a:ln>
        </p:spPr>
      </p:pic>
      <p:pic>
        <p:nvPicPr>
          <p:cNvPr id="400" name="Google Shape;400;p52"/>
          <p:cNvPicPr preferRelativeResize="0"/>
          <p:nvPr/>
        </p:nvPicPr>
        <p:blipFill>
          <a:blip r:embed="rId5">
            <a:alphaModFix/>
          </a:blip>
          <a:stretch>
            <a:fillRect/>
          </a:stretch>
        </p:blipFill>
        <p:spPr>
          <a:xfrm>
            <a:off x="4647650" y="850077"/>
            <a:ext cx="3867701" cy="2619898"/>
          </a:xfrm>
          <a:prstGeom prst="rect">
            <a:avLst/>
          </a:prstGeom>
          <a:noFill/>
          <a:ln>
            <a:noFill/>
          </a:ln>
        </p:spPr>
      </p:pic>
      <p:pic>
        <p:nvPicPr>
          <p:cNvPr id="401" name="Google Shape;401;p52"/>
          <p:cNvPicPr preferRelativeResize="0"/>
          <p:nvPr/>
        </p:nvPicPr>
        <p:blipFill>
          <a:blip r:embed="rId6">
            <a:alphaModFix/>
          </a:blip>
          <a:stretch>
            <a:fillRect/>
          </a:stretch>
        </p:blipFill>
        <p:spPr>
          <a:xfrm>
            <a:off x="5679275" y="3469975"/>
            <a:ext cx="2587574" cy="273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3"/>
          <p:cNvSpPr txBox="1"/>
          <p:nvPr>
            <p:ph type="title"/>
          </p:nvPr>
        </p:nvSpPr>
        <p:spPr>
          <a:xfrm>
            <a:off x="1220657" y="2074670"/>
            <a:ext cx="7103100" cy="9942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5400"/>
              <a:buFont typeface="Arial"/>
              <a:buNone/>
            </a:pPr>
            <a:r>
              <a:rPr lang="en" sz="4100"/>
              <a:t>Tree of Thought</a:t>
            </a:r>
            <a:endParaRPr sz="4100"/>
          </a:p>
        </p:txBody>
      </p:sp>
      <p:sp>
        <p:nvSpPr>
          <p:cNvPr id="408" name="Google Shape;408;p5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09" name="Google Shape;409;p53"/>
          <p:cNvSpPr txBox="1"/>
          <p:nvPr/>
        </p:nvSpPr>
        <p:spPr>
          <a:xfrm>
            <a:off x="1265250" y="2872025"/>
            <a:ext cx="5604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FFFFFF"/>
                </a:solidFill>
              </a:rPr>
              <a:t>Deliberate Problem Solving with Large Language Models.</a:t>
            </a:r>
            <a:endParaRPr sz="2100">
              <a:solidFill>
                <a:srgbClr val="FFFFFF"/>
              </a:solidFill>
            </a:endParaRPr>
          </a:p>
        </p:txBody>
      </p:sp>
      <p:sp>
        <p:nvSpPr>
          <p:cNvPr id="410" name="Google Shape;410;p53"/>
          <p:cNvSpPr txBox="1"/>
          <p:nvPr>
            <p:ph idx="2" type="body"/>
          </p:nvPr>
        </p:nvSpPr>
        <p:spPr>
          <a:xfrm>
            <a:off x="16855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Key Challenges in LLM Reasoning</a:t>
            </a:r>
            <a:endParaRPr/>
          </a:p>
        </p:txBody>
      </p:sp>
      <p:sp>
        <p:nvSpPr>
          <p:cNvPr id="417" name="Google Shape;417;p54"/>
          <p:cNvSpPr txBox="1"/>
          <p:nvPr>
            <p:ph idx="1" type="body"/>
          </p:nvPr>
        </p:nvSpPr>
        <p:spPr>
          <a:xfrm>
            <a:off x="489350" y="1520475"/>
            <a:ext cx="5241600" cy="22005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Traditional language models (LLMs) process problems sequentially, using left-to-right, token-level decision-making. This approach struggles with:</a:t>
            </a:r>
            <a:endParaRPr/>
          </a:p>
          <a:p>
            <a:pPr indent="0" lvl="0" marL="0" rtl="0" algn="l">
              <a:spcBef>
                <a:spcPts val="0"/>
              </a:spcBef>
              <a:spcAft>
                <a:spcPts val="0"/>
              </a:spcAft>
              <a:buClr>
                <a:schemeClr val="dk1"/>
              </a:buClr>
              <a:buSzPts val="1100"/>
              <a:buFont typeface="Arial"/>
              <a:buNone/>
            </a:pPr>
            <a:r>
              <a:t/>
            </a:r>
            <a:endParaRPr/>
          </a:p>
          <a:p>
            <a:pPr indent="-323850" lvl="0" marL="457200" rtl="0" algn="l">
              <a:spcBef>
                <a:spcPts val="0"/>
              </a:spcBef>
              <a:spcAft>
                <a:spcPts val="0"/>
              </a:spcAft>
              <a:buSzPts val="1500"/>
              <a:buChar char="●"/>
            </a:pPr>
            <a:r>
              <a:rPr lang="en"/>
              <a:t>Tasks requiring exploration or strategic planning.</a:t>
            </a:r>
            <a:br>
              <a:rPr lang="en"/>
            </a:br>
            <a:endParaRPr/>
          </a:p>
          <a:p>
            <a:pPr indent="-323850" lvl="0" marL="457200" rtl="0" algn="l">
              <a:spcBef>
                <a:spcPts val="0"/>
              </a:spcBef>
              <a:spcAft>
                <a:spcPts val="0"/>
              </a:spcAft>
              <a:buSzPts val="1500"/>
              <a:buChar char="●"/>
            </a:pPr>
            <a:r>
              <a:rPr lang="en"/>
              <a:t>Situations where initial decisions significantly impact the final outcome.</a:t>
            </a:r>
            <a:endParaRPr/>
          </a:p>
        </p:txBody>
      </p:sp>
      <p:sp>
        <p:nvSpPr>
          <p:cNvPr id="418" name="Google Shape;418;p54"/>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a:t>
            </a:r>
            <a:r>
              <a:rPr lang="en" sz="1200"/>
              <a:t>Shunyu Yao, Dian Yu, Jeffrey Zhao, Izhak Shafran, Thomas L. Griffiths, Yuan Cao, Karthik Narasimhan</a:t>
            </a:r>
            <a:r>
              <a:rPr lang="en" sz="1200"/>
              <a:t> Tree of Thoughts: Deliberate Problem Solving with Large Language Models.</a:t>
            </a:r>
            <a:r>
              <a:rPr lang="en" sz="1200"/>
              <a:t> NeurIPS 2023</a:t>
            </a:r>
            <a:endParaRPr sz="1200"/>
          </a:p>
        </p:txBody>
      </p:sp>
      <p:sp>
        <p:nvSpPr>
          <p:cNvPr id="419" name="Google Shape;419;p5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20" name="Google Shape;420;p54"/>
          <p:cNvPicPr preferRelativeResize="0"/>
          <p:nvPr/>
        </p:nvPicPr>
        <p:blipFill>
          <a:blip r:embed="rId3">
            <a:alphaModFix/>
          </a:blip>
          <a:stretch>
            <a:fillRect/>
          </a:stretch>
        </p:blipFill>
        <p:spPr>
          <a:xfrm>
            <a:off x="6623588" y="1099925"/>
            <a:ext cx="1354275" cy="1354275"/>
          </a:xfrm>
          <a:prstGeom prst="rect">
            <a:avLst/>
          </a:prstGeom>
          <a:noFill/>
          <a:ln>
            <a:noFill/>
          </a:ln>
        </p:spPr>
      </p:pic>
      <p:sp>
        <p:nvSpPr>
          <p:cNvPr id="421" name="Google Shape;421;p54"/>
          <p:cNvSpPr txBox="1"/>
          <p:nvPr/>
        </p:nvSpPr>
        <p:spPr>
          <a:xfrm>
            <a:off x="5792925" y="715025"/>
            <a:ext cx="30156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1"/>
                </a:solidFill>
              </a:rPr>
              <a:t>Think of problems like…</a:t>
            </a:r>
            <a:endParaRPr sz="1300">
              <a:solidFill>
                <a:schemeClr val="dk1"/>
              </a:solidFill>
            </a:endParaRPr>
          </a:p>
        </p:txBody>
      </p:sp>
      <p:pic>
        <p:nvPicPr>
          <p:cNvPr id="422" name="Google Shape;422;p54"/>
          <p:cNvPicPr preferRelativeResize="0"/>
          <p:nvPr/>
        </p:nvPicPr>
        <p:blipFill>
          <a:blip r:embed="rId4">
            <a:alphaModFix/>
          </a:blip>
          <a:stretch>
            <a:fillRect/>
          </a:stretch>
        </p:blipFill>
        <p:spPr>
          <a:xfrm>
            <a:off x="6623588" y="2764841"/>
            <a:ext cx="1487775" cy="1691797"/>
          </a:xfrm>
          <a:prstGeom prst="rect">
            <a:avLst/>
          </a:prstGeom>
          <a:noFill/>
          <a:ln>
            <a:noFill/>
          </a:ln>
        </p:spPr>
      </p:pic>
      <p:sp>
        <p:nvSpPr>
          <p:cNvPr id="423" name="Google Shape;423;p54"/>
          <p:cNvSpPr txBox="1"/>
          <p:nvPr/>
        </p:nvSpPr>
        <p:spPr>
          <a:xfrm>
            <a:off x="6809950" y="2420225"/>
            <a:ext cx="273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Crosswords</a:t>
            </a:r>
            <a:endParaRPr>
              <a:solidFill>
                <a:schemeClr val="dk1"/>
              </a:solidFill>
            </a:endParaRPr>
          </a:p>
        </p:txBody>
      </p:sp>
      <p:sp>
        <p:nvSpPr>
          <p:cNvPr id="424" name="Google Shape;424;p54"/>
          <p:cNvSpPr txBox="1"/>
          <p:nvPr/>
        </p:nvSpPr>
        <p:spPr>
          <a:xfrm>
            <a:off x="6786450" y="4367075"/>
            <a:ext cx="140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Math Proofs</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The Solution - Tree of Thoughts (ToT)</a:t>
            </a:r>
            <a:endParaRPr/>
          </a:p>
        </p:txBody>
      </p:sp>
      <p:sp>
        <p:nvSpPr>
          <p:cNvPr id="431" name="Google Shape;431;p55"/>
          <p:cNvSpPr txBox="1"/>
          <p:nvPr>
            <p:ph idx="1" type="body"/>
          </p:nvPr>
        </p:nvSpPr>
        <p:spPr>
          <a:xfrm>
            <a:off x="489350" y="1154750"/>
            <a:ext cx="5241600" cy="3171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600"/>
              </a:spcBef>
              <a:spcAft>
                <a:spcPts val="0"/>
              </a:spcAft>
              <a:buNone/>
            </a:pPr>
            <a:r>
              <a:rPr lang="en" sz="1300">
                <a:solidFill>
                  <a:schemeClr val="dk1"/>
                </a:solidFill>
              </a:rPr>
              <a:t>The Tree of Thoughts (ToT) framework addresses these limitations by enabling deliberate decision-making over multiple reasoning paths.</a:t>
            </a:r>
            <a:endParaRPr sz="1300">
              <a:solidFill>
                <a:schemeClr val="dk1"/>
              </a:solidFill>
            </a:endParaRPr>
          </a:p>
          <a:p>
            <a:pPr indent="0" lvl="0" marL="0" rtl="0" algn="l">
              <a:lnSpc>
                <a:spcPct val="115000"/>
              </a:lnSpc>
              <a:spcBef>
                <a:spcPts val="600"/>
              </a:spcBef>
              <a:spcAft>
                <a:spcPts val="0"/>
              </a:spcAft>
              <a:buNone/>
            </a:pPr>
            <a:r>
              <a:rPr lang="en" sz="1300" u="sng">
                <a:solidFill>
                  <a:schemeClr val="dk1"/>
                </a:solidFill>
              </a:rPr>
              <a:t>Goal</a:t>
            </a:r>
            <a:r>
              <a:rPr lang="en" sz="1300">
                <a:solidFill>
                  <a:schemeClr val="dk1"/>
                </a:solidFill>
              </a:rPr>
              <a:t>: Enhance problem-solving by allowing LLMs to:</a:t>
            </a:r>
            <a:endParaRPr sz="1300">
              <a:solidFill>
                <a:schemeClr val="dk1"/>
              </a:solidFill>
            </a:endParaRPr>
          </a:p>
          <a:p>
            <a:pPr indent="-311150" lvl="1" marL="914400" rtl="0" algn="l">
              <a:lnSpc>
                <a:spcPct val="115000"/>
              </a:lnSpc>
              <a:spcBef>
                <a:spcPts val="2100"/>
              </a:spcBef>
              <a:spcAft>
                <a:spcPts val="0"/>
              </a:spcAft>
              <a:buSzPts val="1300"/>
              <a:buFont typeface="Arial"/>
              <a:buChar char="●"/>
            </a:pPr>
            <a:r>
              <a:rPr lang="en" sz="1300"/>
              <a:t>Explore diverse reasoning paths.</a:t>
            </a:r>
            <a:endParaRPr sz="1300"/>
          </a:p>
          <a:p>
            <a:pPr indent="-311150" lvl="1" marL="914400" rtl="0" algn="l">
              <a:lnSpc>
                <a:spcPct val="115000"/>
              </a:lnSpc>
              <a:spcBef>
                <a:spcPts val="0"/>
              </a:spcBef>
              <a:spcAft>
                <a:spcPts val="0"/>
              </a:spcAft>
              <a:buSzPts val="1300"/>
              <a:buFont typeface="Arial"/>
              <a:buChar char="●"/>
            </a:pPr>
            <a:r>
              <a:rPr lang="en" sz="1300"/>
              <a:t>Self-evaluate intermediate steps.</a:t>
            </a:r>
            <a:endParaRPr sz="1300"/>
          </a:p>
          <a:p>
            <a:pPr indent="-311150" lvl="1" marL="914400" rtl="0" algn="l">
              <a:lnSpc>
                <a:spcPct val="115000"/>
              </a:lnSpc>
              <a:spcBef>
                <a:spcPts val="0"/>
              </a:spcBef>
              <a:spcAft>
                <a:spcPts val="0"/>
              </a:spcAft>
              <a:buSzPts val="1300"/>
              <a:buFont typeface="Arial"/>
              <a:buChar char="●"/>
            </a:pPr>
            <a:r>
              <a:rPr lang="en" sz="1300"/>
              <a:t>Use lookahead and backtracking to refine solutions.</a:t>
            </a:r>
            <a:endParaRPr sz="1300"/>
          </a:p>
        </p:txBody>
      </p:sp>
      <p:sp>
        <p:nvSpPr>
          <p:cNvPr id="432" name="Google Shape;432;p55"/>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33" name="Google Shape;433;p5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34" name="Google Shape;434;p55"/>
          <p:cNvPicPr preferRelativeResize="0"/>
          <p:nvPr/>
        </p:nvPicPr>
        <p:blipFill>
          <a:blip r:embed="rId3">
            <a:alphaModFix/>
          </a:blip>
          <a:stretch>
            <a:fillRect/>
          </a:stretch>
        </p:blipFill>
        <p:spPr>
          <a:xfrm>
            <a:off x="6058850" y="917675"/>
            <a:ext cx="2456501" cy="34768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The Two Systems of Thought</a:t>
            </a:r>
            <a:endParaRPr/>
          </a:p>
        </p:txBody>
      </p:sp>
      <p:sp>
        <p:nvSpPr>
          <p:cNvPr id="441" name="Google Shape;441;p56"/>
          <p:cNvSpPr txBox="1"/>
          <p:nvPr>
            <p:ph idx="1" type="body"/>
          </p:nvPr>
        </p:nvSpPr>
        <p:spPr>
          <a:xfrm>
            <a:off x="489350" y="1154750"/>
            <a:ext cx="5241600" cy="3171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2100"/>
              </a:spcBef>
              <a:spcAft>
                <a:spcPts val="0"/>
              </a:spcAft>
              <a:buNone/>
            </a:pPr>
            <a:r>
              <a:rPr lang="en" sz="1300">
                <a:solidFill>
                  <a:schemeClr val="dk1"/>
                </a:solidFill>
              </a:rPr>
              <a:t>ToT is inspired by human </a:t>
            </a:r>
            <a:r>
              <a:rPr lang="en" sz="1300">
                <a:solidFill>
                  <a:schemeClr val="dk1"/>
                </a:solidFill>
              </a:rPr>
              <a:t>cognition</a:t>
            </a:r>
            <a:r>
              <a:rPr lang="en" sz="1300">
                <a:solidFill>
                  <a:schemeClr val="dk1"/>
                </a:solidFill>
              </a:rPr>
              <a:t> literature, which talks about a “dual process” model for decision making. The two modes:</a:t>
            </a:r>
            <a:endParaRPr sz="1300">
              <a:solidFill>
                <a:schemeClr val="dk1"/>
              </a:solidFill>
            </a:endParaRPr>
          </a:p>
          <a:p>
            <a:pPr indent="-311150" lvl="1" marL="914400" rtl="0" algn="l">
              <a:lnSpc>
                <a:spcPct val="115000"/>
              </a:lnSpc>
              <a:spcBef>
                <a:spcPts val="2100"/>
              </a:spcBef>
              <a:spcAft>
                <a:spcPts val="0"/>
              </a:spcAft>
              <a:buSzPts val="1300"/>
              <a:buFont typeface="Arial"/>
              <a:buChar char="●"/>
            </a:pPr>
            <a:r>
              <a:rPr lang="en" sz="1300"/>
              <a:t>System 1: Fast, automatic, and intuitive thinking (e.g., instinctively reaching for a light switch in a dark room).</a:t>
            </a:r>
            <a:br>
              <a:rPr lang="en" sz="1300"/>
            </a:br>
            <a:endParaRPr sz="1300"/>
          </a:p>
          <a:p>
            <a:pPr indent="-311150" lvl="1" marL="914400" rtl="0" algn="l">
              <a:lnSpc>
                <a:spcPct val="115000"/>
              </a:lnSpc>
              <a:spcBef>
                <a:spcPts val="0"/>
              </a:spcBef>
              <a:spcAft>
                <a:spcPts val="0"/>
              </a:spcAft>
              <a:buSzPts val="1300"/>
              <a:buFont typeface="Arial"/>
              <a:buChar char="●"/>
            </a:pPr>
            <a:r>
              <a:rPr lang="en" sz="1300"/>
              <a:t>System 2: Slow, deliberate, and logical reasoning (e.g., solving a multi-step math problem).</a:t>
            </a:r>
            <a:endParaRPr sz="1300"/>
          </a:p>
          <a:p>
            <a:pPr indent="0" lvl="0" marL="0" rtl="0" algn="l">
              <a:lnSpc>
                <a:spcPct val="115000"/>
              </a:lnSpc>
              <a:spcBef>
                <a:spcPts val="2100"/>
              </a:spcBef>
              <a:spcAft>
                <a:spcPts val="2100"/>
              </a:spcAft>
              <a:buNone/>
            </a:pPr>
            <a:r>
              <a:rPr lang="en" sz="1300">
                <a:solidFill>
                  <a:schemeClr val="dk1"/>
                </a:solidFill>
              </a:rPr>
              <a:t>ToT Focus: Mimics System 2 by encouraging deliberate, structured decision-making.</a:t>
            </a:r>
            <a:endParaRPr sz="1300">
              <a:solidFill>
                <a:schemeClr val="dk1"/>
              </a:solidFill>
            </a:endParaRPr>
          </a:p>
        </p:txBody>
      </p:sp>
      <p:sp>
        <p:nvSpPr>
          <p:cNvPr id="442" name="Google Shape;442;p5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43" name="Google Shape;443;p5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44" name="Google Shape;444;p56"/>
          <p:cNvPicPr preferRelativeResize="0"/>
          <p:nvPr/>
        </p:nvPicPr>
        <p:blipFill>
          <a:blip r:embed="rId3">
            <a:alphaModFix/>
          </a:blip>
          <a:stretch>
            <a:fillRect/>
          </a:stretch>
        </p:blipFill>
        <p:spPr>
          <a:xfrm>
            <a:off x="5585700" y="990100"/>
            <a:ext cx="3336250" cy="3336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Existing Methods vs ToT</a:t>
            </a:r>
            <a:endParaRPr/>
          </a:p>
        </p:txBody>
      </p:sp>
      <p:sp>
        <p:nvSpPr>
          <p:cNvPr id="451" name="Google Shape;451;p5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52" name="Google Shape;452;p5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53" name="Google Shape;453;p57"/>
          <p:cNvPicPr preferRelativeResize="0"/>
          <p:nvPr/>
        </p:nvPicPr>
        <p:blipFill>
          <a:blip r:embed="rId3">
            <a:alphaModFix/>
          </a:blip>
          <a:stretch>
            <a:fillRect/>
          </a:stretch>
        </p:blipFill>
        <p:spPr>
          <a:xfrm>
            <a:off x="1534800" y="1099931"/>
            <a:ext cx="5686595" cy="336253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8"/>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Existing Methods - IO Prompting</a:t>
            </a:r>
            <a:endParaRPr/>
          </a:p>
        </p:txBody>
      </p:sp>
      <p:sp>
        <p:nvSpPr>
          <p:cNvPr id="460" name="Google Shape;460;p5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61" name="Google Shape;461;p5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62" name="Google Shape;462;p58"/>
          <p:cNvPicPr preferRelativeResize="0"/>
          <p:nvPr/>
        </p:nvPicPr>
        <p:blipFill rotWithShape="1">
          <a:blip r:embed="rId3">
            <a:alphaModFix/>
          </a:blip>
          <a:srcRect b="22254" l="11460" r="75929" t="11057"/>
          <a:stretch/>
        </p:blipFill>
        <p:spPr>
          <a:xfrm>
            <a:off x="7544975" y="1217575"/>
            <a:ext cx="899625" cy="2813350"/>
          </a:xfrm>
          <a:prstGeom prst="rect">
            <a:avLst/>
          </a:prstGeom>
          <a:noFill/>
          <a:ln>
            <a:noFill/>
          </a:ln>
        </p:spPr>
      </p:pic>
      <p:sp>
        <p:nvSpPr>
          <p:cNvPr id="463" name="Google Shape;463;p58"/>
          <p:cNvSpPr txBox="1"/>
          <p:nvPr/>
        </p:nvSpPr>
        <p:spPr>
          <a:xfrm>
            <a:off x="713075" y="1211050"/>
            <a:ext cx="53718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The model produces a direct answer based on the input prompt without breaking down the reasoning process. It can also include some few-shot examples to guide the model's behavior.</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Example Prompt: "What is 12 × 12?" </a:t>
            </a:r>
            <a:endParaRPr sz="1300">
              <a:solidFill>
                <a:schemeClr val="dk1"/>
              </a:solidFill>
            </a:endParaRPr>
          </a:p>
          <a:p>
            <a:pPr indent="0" lvl="0" marL="0" rtl="0" algn="l">
              <a:spcBef>
                <a:spcPts val="0"/>
              </a:spcBef>
              <a:spcAft>
                <a:spcPts val="0"/>
              </a:spcAft>
              <a:buNone/>
            </a:pPr>
            <a:r>
              <a:rPr lang="en" sz="1300">
                <a:solidFill>
                  <a:schemeClr val="dk1"/>
                </a:solidFill>
              </a:rPr>
              <a:t>IO: "144."</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Limitations: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Lacks intermediate reasoning steps, making it unsuitable for complex problems.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No transparency in how the answer was derived.</a:t>
            </a:r>
            <a:endParaRPr sz="1300">
              <a:solidFill>
                <a:schemeClr val="dk1"/>
              </a:solidFill>
            </a:endParaRPr>
          </a:p>
          <a:p>
            <a:pPr indent="0" lvl="0" marL="0" rtl="0" algn="l">
              <a:spcBef>
                <a:spcPts val="0"/>
              </a:spcBef>
              <a:spcAft>
                <a:spcPts val="0"/>
              </a:spcAft>
              <a:buNone/>
            </a:pPr>
            <a:r>
              <a:t/>
            </a:r>
            <a:endParaRPr sz="13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Existing Methods - Chain of Thought Prompting</a:t>
            </a:r>
            <a:endParaRPr sz="2200"/>
          </a:p>
        </p:txBody>
      </p:sp>
      <p:sp>
        <p:nvSpPr>
          <p:cNvPr id="470" name="Google Shape;470;p5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71" name="Google Shape;471;p5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72" name="Google Shape;472;p59"/>
          <p:cNvPicPr preferRelativeResize="0"/>
          <p:nvPr/>
        </p:nvPicPr>
        <p:blipFill rotWithShape="1">
          <a:blip r:embed="rId3">
            <a:alphaModFix/>
          </a:blip>
          <a:srcRect b="22830" l="23728" r="60566" t="11638"/>
          <a:stretch/>
        </p:blipFill>
        <p:spPr>
          <a:xfrm>
            <a:off x="7147325" y="1158900"/>
            <a:ext cx="1297275" cy="3200576"/>
          </a:xfrm>
          <a:prstGeom prst="rect">
            <a:avLst/>
          </a:prstGeom>
          <a:noFill/>
          <a:ln>
            <a:noFill/>
          </a:ln>
        </p:spPr>
      </p:pic>
      <p:sp>
        <p:nvSpPr>
          <p:cNvPr id="473" name="Google Shape;473;p59"/>
          <p:cNvSpPr txBox="1"/>
          <p:nvPr/>
        </p:nvSpPr>
        <p:spPr>
          <a:xfrm>
            <a:off x="713075" y="1211050"/>
            <a:ext cx="5371800" cy="318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Encourages the model to generate a linear sequence of intermediate steps before arriving at a final answer.</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Example Prompt: "If John has 3 apples and buys 5 more, how many does he have?"</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CoT: "John starts with 3 apples. He buys 5 more. Total = 3 + 5 = 8."</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Advantages: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Improves performance on tasks requiring multi-step reasoning.</a:t>
            </a:r>
            <a:endParaRPr sz="1300">
              <a:solidFill>
                <a:schemeClr val="dk1"/>
              </a:solidFill>
            </a:endParaRPr>
          </a:p>
          <a:p>
            <a:pPr indent="0" lvl="0" marL="0" rtl="0" algn="l">
              <a:spcBef>
                <a:spcPts val="0"/>
              </a:spcBef>
              <a:spcAft>
                <a:spcPts val="0"/>
              </a:spcAft>
              <a:buNone/>
            </a:pPr>
            <a:br>
              <a:rPr lang="en" sz="1300">
                <a:solidFill>
                  <a:schemeClr val="dk1"/>
                </a:solidFill>
              </a:rPr>
            </a:br>
            <a:r>
              <a:rPr lang="en" sz="1300">
                <a:solidFill>
                  <a:schemeClr val="dk1"/>
                </a:solidFill>
              </a:rPr>
              <a:t>Limitations: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Follows a single reasoning path, which can lead to errors propagating through the chain.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No exploration of alternative solutions.</a:t>
            </a:r>
            <a:endParaRPr sz="13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Existing Methods - Self Consistency with CoT</a:t>
            </a:r>
            <a:endParaRPr sz="2200"/>
          </a:p>
        </p:txBody>
      </p:sp>
      <p:sp>
        <p:nvSpPr>
          <p:cNvPr id="480" name="Google Shape;480;p60"/>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81" name="Google Shape;481;p6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82" name="Google Shape;482;p60"/>
          <p:cNvPicPr preferRelativeResize="0"/>
          <p:nvPr/>
        </p:nvPicPr>
        <p:blipFill rotWithShape="1">
          <a:blip r:embed="rId3">
            <a:alphaModFix/>
          </a:blip>
          <a:srcRect b="22822" l="39859" r="42146" t="10171"/>
          <a:stretch/>
        </p:blipFill>
        <p:spPr>
          <a:xfrm>
            <a:off x="7153850" y="1167925"/>
            <a:ext cx="1486326" cy="3272549"/>
          </a:xfrm>
          <a:prstGeom prst="rect">
            <a:avLst/>
          </a:prstGeom>
          <a:noFill/>
          <a:ln>
            <a:noFill/>
          </a:ln>
        </p:spPr>
      </p:pic>
      <p:sp>
        <p:nvSpPr>
          <p:cNvPr id="483" name="Google Shape;483;p60"/>
          <p:cNvSpPr txBox="1"/>
          <p:nvPr/>
        </p:nvSpPr>
        <p:spPr>
          <a:xfrm>
            <a:off x="700025" y="1099925"/>
            <a:ext cx="6395100" cy="358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Generates multiple independent CoT chains and selects the most consistent result through majority voting.</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Example Prompt: "If John has 3 apples and buys 5 more, how many does he have?"</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CoT-SC: Chain 1: "John starts with 3 apples, buys 5 more → Total = 8."</a:t>
            </a:r>
            <a:endParaRPr sz="1300">
              <a:solidFill>
                <a:schemeClr val="dk1"/>
              </a:solidFill>
            </a:endParaRPr>
          </a:p>
          <a:p>
            <a:pPr indent="0" lvl="0" marL="457200" rtl="0" algn="l">
              <a:spcBef>
                <a:spcPts val="0"/>
              </a:spcBef>
              <a:spcAft>
                <a:spcPts val="0"/>
              </a:spcAft>
              <a:buNone/>
            </a:pPr>
            <a:r>
              <a:rPr lang="en" sz="1300">
                <a:solidFill>
                  <a:schemeClr val="dk1"/>
                </a:solidFill>
              </a:rPr>
              <a:t>     Chain 2: "John has 3 apples, buys another set of 5 → Total = 8."</a:t>
            </a:r>
            <a:endParaRPr sz="1300">
              <a:solidFill>
                <a:schemeClr val="dk1"/>
              </a:solidFill>
            </a:endParaRPr>
          </a:p>
          <a:p>
            <a:pPr indent="457200" lvl="0" marL="0" rtl="0" algn="l">
              <a:spcBef>
                <a:spcPts val="0"/>
              </a:spcBef>
              <a:spcAft>
                <a:spcPts val="0"/>
              </a:spcAft>
              <a:buNone/>
            </a:pPr>
            <a:r>
              <a:rPr lang="en" sz="1300">
                <a:solidFill>
                  <a:schemeClr val="dk1"/>
                </a:solidFill>
              </a:rPr>
              <a:t>     Chain 3: "John owns a basket of apples containing initially 3, </a:t>
            </a:r>
            <a:br>
              <a:rPr lang="en" sz="1300">
                <a:solidFill>
                  <a:schemeClr val="dk1"/>
                </a:solidFill>
              </a:rPr>
            </a:br>
            <a:r>
              <a:rPr lang="en" sz="1300">
                <a:solidFill>
                  <a:schemeClr val="dk1"/>
                </a:solidFill>
              </a:rPr>
              <a:t>			adds in another batch of 5 → Total = 8."</a:t>
            </a:r>
            <a:endParaRPr sz="1300">
              <a:solidFill>
                <a:schemeClr val="dk1"/>
              </a:solidFill>
            </a:endParaRPr>
          </a:p>
          <a:p>
            <a:pPr indent="457200" lvl="0" marL="0" rtl="0" algn="l">
              <a:spcBef>
                <a:spcPts val="0"/>
              </a:spcBef>
              <a:spcAft>
                <a:spcPts val="0"/>
              </a:spcAft>
              <a:buNone/>
            </a:pPr>
            <a:r>
              <a:rPr lang="en" sz="1300">
                <a:solidFill>
                  <a:schemeClr val="dk1"/>
                </a:solidFill>
              </a:rPr>
              <a:t>     Final Answer: Majority vote selects "8."</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Advantages: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Reduces errors by leveraging multiple reasoning paths.</a:t>
            </a:r>
            <a:endParaRPr sz="1300">
              <a:solidFill>
                <a:schemeClr val="dk1"/>
              </a:solidFill>
            </a:endParaRPr>
          </a:p>
          <a:p>
            <a:pPr indent="0" lvl="0" marL="0" rtl="0" algn="l">
              <a:spcBef>
                <a:spcPts val="0"/>
              </a:spcBef>
              <a:spcAft>
                <a:spcPts val="0"/>
              </a:spcAft>
              <a:buNone/>
            </a:pPr>
            <a:br>
              <a:rPr lang="en" sz="1300">
                <a:solidFill>
                  <a:schemeClr val="dk1"/>
                </a:solidFill>
              </a:rPr>
            </a:br>
            <a:r>
              <a:rPr lang="en" sz="1300">
                <a:solidFill>
                  <a:schemeClr val="dk1"/>
                </a:solidFill>
              </a:rPr>
              <a:t>Limitations:</a:t>
            </a:r>
            <a:endParaRPr sz="1300">
              <a:solidFill>
                <a:schemeClr val="dk1"/>
              </a:solidFill>
            </a:endParaRPr>
          </a:p>
          <a:p>
            <a:pPr indent="-311150" lvl="0" marL="457200" rtl="0" algn="l">
              <a:spcBef>
                <a:spcPts val="0"/>
              </a:spcBef>
              <a:spcAft>
                <a:spcPts val="0"/>
              </a:spcAft>
              <a:buClr>
                <a:schemeClr val="dk1"/>
              </a:buClr>
              <a:buSzPts val="1300"/>
              <a:buChar char="●"/>
            </a:pPr>
            <a:r>
              <a:rPr lang="en" sz="1200">
                <a:solidFill>
                  <a:schemeClr val="dk1"/>
                </a:solidFill>
              </a:rPr>
              <a:t>Chains are independent; no interaction or cross-validation between them.</a:t>
            </a:r>
            <a:endParaRPr sz="1200">
              <a:solidFill>
                <a:schemeClr val="dk1"/>
              </a:solidFill>
            </a:endParaRPr>
          </a:p>
          <a:p>
            <a:pPr indent="-311150" lvl="0" marL="457200" rtl="0" algn="l">
              <a:spcBef>
                <a:spcPts val="0"/>
              </a:spcBef>
              <a:spcAft>
                <a:spcPts val="0"/>
              </a:spcAft>
              <a:buClr>
                <a:schemeClr val="dk1"/>
              </a:buClr>
              <a:buSzPts val="1300"/>
              <a:buChar char="●"/>
            </a:pPr>
            <a:r>
              <a:rPr lang="en" sz="1200">
                <a:solidFill>
                  <a:schemeClr val="dk1"/>
                </a:solidFill>
              </a:rPr>
              <a:t>“M</a:t>
            </a:r>
            <a:r>
              <a:rPr lang="en" sz="1200">
                <a:solidFill>
                  <a:schemeClr val="dk1"/>
                </a:solidFill>
              </a:rPr>
              <a:t>ost Frequent” heuristic only applies when the output space is limited (MCQs)</a:t>
            </a:r>
            <a:endParaRPr sz="12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1"/>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a:t>
            </a:r>
            <a:endParaRPr sz="2200"/>
          </a:p>
        </p:txBody>
      </p:sp>
      <p:sp>
        <p:nvSpPr>
          <p:cNvPr id="490" name="Google Shape;490;p61"/>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491" name="Google Shape;491;p6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92" name="Google Shape;492;p61"/>
          <p:cNvPicPr preferRelativeResize="0"/>
          <p:nvPr/>
        </p:nvPicPr>
        <p:blipFill rotWithShape="1">
          <a:blip r:embed="rId3">
            <a:alphaModFix/>
          </a:blip>
          <a:srcRect b="22400" l="59282" r="10040" t="10593"/>
          <a:stretch/>
        </p:blipFill>
        <p:spPr>
          <a:xfrm>
            <a:off x="6458100" y="1099925"/>
            <a:ext cx="2533975" cy="3272549"/>
          </a:xfrm>
          <a:prstGeom prst="rect">
            <a:avLst/>
          </a:prstGeom>
          <a:noFill/>
          <a:ln>
            <a:noFill/>
          </a:ln>
        </p:spPr>
      </p:pic>
      <p:sp>
        <p:nvSpPr>
          <p:cNvPr id="493" name="Google Shape;493;p61"/>
          <p:cNvSpPr txBox="1"/>
          <p:nvPr/>
        </p:nvSpPr>
        <p:spPr>
          <a:xfrm>
            <a:off x="700025" y="1099925"/>
            <a:ext cx="63951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a:t>
            </a:r>
            <a:r>
              <a:rPr lang="en" sz="1300">
                <a:solidFill>
                  <a:schemeClr val="dk1"/>
                </a:solidFill>
              </a:rPr>
              <a:t>The Tree of Thought (ToT) framework enhances problem-solving by structuring reasoning as a search through a tree of thoughts.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Each node represents an intermediate thought/state that represents a partial solution, and branches represent alternative reasoning paths.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A specific instantiation of ToT involves answering four questions: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How to decompose the intermediate process into thought steps? </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How to generate potential thoughts from each state?</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How to heuristically evaluate states?</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What search algorithm to use?</a:t>
            </a:r>
            <a:endParaRPr sz="13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4"/>
          <p:cNvSpPr txBox="1"/>
          <p:nvPr>
            <p:ph type="title"/>
          </p:nvPr>
        </p:nvSpPr>
        <p:spPr>
          <a:xfrm>
            <a:off x="1220657" y="2074670"/>
            <a:ext cx="7103100" cy="9942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5400"/>
              <a:buFont typeface="Arial"/>
              <a:buNone/>
            </a:pPr>
            <a:r>
              <a:rPr lang="en" sz="4100"/>
              <a:t>Chain-of-thought prompting elicits reasoning in Large Language Models</a:t>
            </a:r>
            <a:endParaRPr sz="4100"/>
          </a:p>
        </p:txBody>
      </p:sp>
      <p:sp>
        <p:nvSpPr>
          <p:cNvPr id="293" name="Google Shape;293;p44"/>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294" name="Google Shape;294;p4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6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a:t>
            </a:r>
            <a:r>
              <a:rPr lang="en" sz="2200"/>
              <a:t>- Thought Decomposition</a:t>
            </a:r>
            <a:endParaRPr sz="2200"/>
          </a:p>
        </p:txBody>
      </p:sp>
      <p:sp>
        <p:nvSpPr>
          <p:cNvPr id="500" name="Google Shape;500;p6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01" name="Google Shape;501;p6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02" name="Google Shape;502;p62"/>
          <p:cNvSpPr txBox="1"/>
          <p:nvPr/>
        </p:nvSpPr>
        <p:spPr>
          <a:xfrm>
            <a:off x="693525" y="1578900"/>
            <a:ext cx="63951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a:t>
            </a:r>
            <a:r>
              <a:rPr lang="en" sz="1300">
                <a:solidFill>
                  <a:schemeClr val="dk1"/>
                </a:solidFill>
              </a:rPr>
              <a:t>While CoT samples thoughts coherently without explicit decomposition, ToT leverages problem properties to design and decompose intermediate thought steps.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There is a need to </a:t>
            </a:r>
            <a:r>
              <a:rPr lang="en" sz="1300">
                <a:solidFill>
                  <a:schemeClr val="dk1"/>
                </a:solidFill>
              </a:rPr>
              <a:t>balance</a:t>
            </a:r>
            <a:r>
              <a:rPr lang="en" sz="1300">
                <a:solidFill>
                  <a:schemeClr val="dk1"/>
                </a:solidFill>
              </a:rPr>
              <a:t> </a:t>
            </a:r>
            <a:r>
              <a:rPr lang="en" sz="1300">
                <a:solidFill>
                  <a:schemeClr val="dk1"/>
                </a:solidFill>
              </a:rPr>
              <a:t>coherence</a:t>
            </a:r>
            <a:r>
              <a:rPr lang="en" sz="1300">
                <a:solidFill>
                  <a:schemeClr val="dk1"/>
                </a:solidFill>
              </a:rPr>
              <a:t> and granularity when it comes to thought generation </a:t>
            </a:r>
            <a:endParaRPr sz="1300">
              <a:solidFill>
                <a:schemeClr val="dk1"/>
              </a:solidFill>
            </a:endParaRPr>
          </a:p>
        </p:txBody>
      </p:sp>
      <p:pic>
        <p:nvPicPr>
          <p:cNvPr id="503" name="Google Shape;503;p62"/>
          <p:cNvPicPr preferRelativeResize="0"/>
          <p:nvPr/>
        </p:nvPicPr>
        <p:blipFill>
          <a:blip r:embed="rId3">
            <a:alphaModFix/>
          </a:blip>
          <a:stretch>
            <a:fillRect/>
          </a:stretch>
        </p:blipFill>
        <p:spPr>
          <a:xfrm>
            <a:off x="1263500" y="3245175"/>
            <a:ext cx="1741950" cy="1326775"/>
          </a:xfrm>
          <a:prstGeom prst="rect">
            <a:avLst/>
          </a:prstGeom>
          <a:noFill/>
          <a:ln>
            <a:noFill/>
          </a:ln>
        </p:spPr>
      </p:pic>
      <p:pic>
        <p:nvPicPr>
          <p:cNvPr id="504" name="Google Shape;504;p62"/>
          <p:cNvPicPr preferRelativeResize="0"/>
          <p:nvPr/>
        </p:nvPicPr>
        <p:blipFill>
          <a:blip r:embed="rId4">
            <a:alphaModFix/>
          </a:blip>
          <a:stretch>
            <a:fillRect/>
          </a:stretch>
        </p:blipFill>
        <p:spPr>
          <a:xfrm>
            <a:off x="6118500" y="2895625"/>
            <a:ext cx="1966725" cy="983375"/>
          </a:xfrm>
          <a:prstGeom prst="rect">
            <a:avLst/>
          </a:prstGeom>
          <a:noFill/>
          <a:ln>
            <a:noFill/>
          </a:ln>
        </p:spPr>
      </p:pic>
      <p:sp>
        <p:nvSpPr>
          <p:cNvPr id="505" name="Google Shape;505;p62"/>
          <p:cNvSpPr/>
          <p:nvPr/>
        </p:nvSpPr>
        <p:spPr>
          <a:xfrm>
            <a:off x="6742025" y="3329000"/>
            <a:ext cx="267000" cy="178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6" name="Google Shape;506;p62"/>
          <p:cNvSpPr/>
          <p:nvPr/>
        </p:nvSpPr>
        <p:spPr>
          <a:xfrm>
            <a:off x="5544375" y="3081775"/>
            <a:ext cx="1119300" cy="611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LLM</a:t>
            </a:r>
            <a:endParaRPr/>
          </a:p>
        </p:txBody>
      </p:sp>
      <p:sp>
        <p:nvSpPr>
          <p:cNvPr id="507" name="Google Shape;507;p62"/>
          <p:cNvSpPr txBox="1"/>
          <p:nvPr/>
        </p:nvSpPr>
        <p:spPr>
          <a:xfrm>
            <a:off x="2738450" y="3245175"/>
            <a:ext cx="3955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Too Big to be coherent!</a:t>
            </a:r>
            <a:br>
              <a:rPr lang="en" sz="1200">
                <a:solidFill>
                  <a:schemeClr val="dk1"/>
                </a:solidFill>
              </a:rPr>
            </a:br>
            <a:r>
              <a:rPr lang="en" sz="1200">
                <a:solidFill>
                  <a:schemeClr val="dk1"/>
                </a:solidFill>
              </a:rPr>
              <a:t>❌</a:t>
            </a:r>
            <a:endParaRPr sz="1200">
              <a:solidFill>
                <a:schemeClr val="dk1"/>
              </a:solidFill>
            </a:endParaRPr>
          </a:p>
        </p:txBody>
      </p:sp>
      <p:sp>
        <p:nvSpPr>
          <p:cNvPr id="508" name="Google Shape;508;p62"/>
          <p:cNvSpPr txBox="1"/>
          <p:nvPr/>
        </p:nvSpPr>
        <p:spPr>
          <a:xfrm>
            <a:off x="5836875" y="3953025"/>
            <a:ext cx="395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Single Token is too small! </a:t>
            </a:r>
            <a:r>
              <a:rPr lang="en" sz="1200">
                <a:solidFill>
                  <a:schemeClr val="dk1"/>
                </a:solidFill>
              </a:rPr>
              <a:t>❌</a:t>
            </a:r>
            <a:endParaRPr sz="12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63"/>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 Thought Generation</a:t>
            </a:r>
            <a:endParaRPr sz="2200"/>
          </a:p>
        </p:txBody>
      </p:sp>
      <p:sp>
        <p:nvSpPr>
          <p:cNvPr id="515" name="Google Shape;515;p63"/>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16" name="Google Shape;516;p6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17" name="Google Shape;517;p63"/>
          <p:cNvSpPr txBox="1"/>
          <p:nvPr/>
        </p:nvSpPr>
        <p:spPr>
          <a:xfrm>
            <a:off x="239900" y="1270825"/>
            <a:ext cx="56892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a:t>
            </a:r>
            <a:r>
              <a:rPr lang="en" sz="1300">
                <a:solidFill>
                  <a:schemeClr val="dk1"/>
                </a:solidFill>
              </a:rPr>
              <a:t>Given a tree state, we consider two strategies to generate k candidates for the next thought step:</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Independent Sampling: </a:t>
            </a:r>
            <a:endParaRPr sz="1300">
              <a:solidFill>
                <a:schemeClr val="dk1"/>
              </a:solidFill>
            </a:endParaRPr>
          </a:p>
          <a:p>
            <a:pPr indent="-311150" lvl="1" marL="1371600" rtl="0" algn="l">
              <a:spcBef>
                <a:spcPts val="0"/>
              </a:spcBef>
              <a:spcAft>
                <a:spcPts val="0"/>
              </a:spcAft>
              <a:buClr>
                <a:schemeClr val="dk1"/>
              </a:buClr>
              <a:buSzPts val="1300"/>
              <a:buChar char="○"/>
            </a:pPr>
            <a:r>
              <a:rPr lang="en" sz="1300">
                <a:solidFill>
                  <a:schemeClr val="dk1"/>
                </a:solidFill>
              </a:rPr>
              <a:t>Thoughts are sampled independently from a Chain of Thought (CoT) prompt.</a:t>
            </a:r>
            <a:endParaRPr sz="1300">
              <a:solidFill>
                <a:schemeClr val="dk1"/>
              </a:solidFill>
            </a:endParaRPr>
          </a:p>
          <a:p>
            <a:pPr indent="-311150" lvl="1" marL="1371600" rtl="0" algn="l">
              <a:spcBef>
                <a:spcPts val="0"/>
              </a:spcBef>
              <a:spcAft>
                <a:spcPts val="0"/>
              </a:spcAft>
              <a:buClr>
                <a:schemeClr val="dk1"/>
              </a:buClr>
              <a:buSzPts val="1300"/>
              <a:buChar char="○"/>
            </a:pPr>
            <a:r>
              <a:rPr lang="en" sz="1300">
                <a:solidFill>
                  <a:schemeClr val="dk1"/>
                </a:solidFill>
              </a:rPr>
              <a:t>Best for tasks with a rich thought space, where each thought is substantial (e.g., a paragraph in creative writing).</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Sequential Proposals: </a:t>
            </a:r>
            <a:endParaRPr sz="1300">
              <a:solidFill>
                <a:schemeClr val="dk1"/>
              </a:solidFill>
            </a:endParaRPr>
          </a:p>
          <a:p>
            <a:pPr indent="-311150" lvl="1" marL="1371600" rtl="0" algn="l">
              <a:spcBef>
                <a:spcPts val="0"/>
              </a:spcBef>
              <a:spcAft>
                <a:spcPts val="0"/>
              </a:spcAft>
              <a:buClr>
                <a:schemeClr val="dk1"/>
              </a:buClr>
              <a:buSzPts val="1300"/>
              <a:buChar char="○"/>
            </a:pPr>
            <a:r>
              <a:rPr lang="en" sz="1300">
                <a:solidFill>
                  <a:schemeClr val="dk1"/>
                </a:solidFill>
              </a:rPr>
              <a:t>Thoughts are proposed sequentially using a "propose prompt."</a:t>
            </a:r>
            <a:endParaRPr sz="1300">
              <a:solidFill>
                <a:schemeClr val="dk1"/>
              </a:solidFill>
            </a:endParaRPr>
          </a:p>
          <a:p>
            <a:pPr indent="-311150" lvl="1" marL="1371600" rtl="0" algn="l">
              <a:spcBef>
                <a:spcPts val="0"/>
              </a:spcBef>
              <a:spcAft>
                <a:spcPts val="0"/>
              </a:spcAft>
              <a:buClr>
                <a:schemeClr val="dk1"/>
              </a:buClr>
              <a:buSzPts val="1300"/>
              <a:buChar char="○"/>
            </a:pPr>
            <a:r>
              <a:rPr lang="en" sz="1300">
                <a:solidFill>
                  <a:schemeClr val="dk1"/>
                </a:solidFill>
              </a:rPr>
              <a:t>Best for tasks with a constrained thought space, where each thought is small (e.g., a word puzzles).</a:t>
            </a:r>
            <a:endParaRPr sz="1300">
              <a:solidFill>
                <a:schemeClr val="dk1"/>
              </a:solidFill>
            </a:endParaRPr>
          </a:p>
        </p:txBody>
      </p:sp>
      <p:pic>
        <p:nvPicPr>
          <p:cNvPr id="518" name="Google Shape;518;p63"/>
          <p:cNvPicPr preferRelativeResize="0"/>
          <p:nvPr/>
        </p:nvPicPr>
        <p:blipFill rotWithShape="1">
          <a:blip r:embed="rId3">
            <a:alphaModFix/>
          </a:blip>
          <a:srcRect b="0" l="37768" r="0" t="0"/>
          <a:stretch/>
        </p:blipFill>
        <p:spPr>
          <a:xfrm>
            <a:off x="6258575" y="1302225"/>
            <a:ext cx="2561450" cy="1167625"/>
          </a:xfrm>
          <a:prstGeom prst="rect">
            <a:avLst/>
          </a:prstGeom>
          <a:noFill/>
          <a:ln>
            <a:noFill/>
          </a:ln>
        </p:spPr>
      </p:pic>
      <p:sp>
        <p:nvSpPr>
          <p:cNvPr id="519" name="Google Shape;519;p63"/>
          <p:cNvSpPr txBox="1"/>
          <p:nvPr/>
        </p:nvSpPr>
        <p:spPr>
          <a:xfrm>
            <a:off x="6457950" y="2469850"/>
            <a:ext cx="222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Independent Sampling</a:t>
            </a:r>
            <a:endParaRPr sz="1200">
              <a:solidFill>
                <a:schemeClr val="dk1"/>
              </a:solidFill>
            </a:endParaRPr>
          </a:p>
        </p:txBody>
      </p:sp>
      <p:sp>
        <p:nvSpPr>
          <p:cNvPr id="520" name="Google Shape;520;p63"/>
          <p:cNvSpPr txBox="1"/>
          <p:nvPr/>
        </p:nvSpPr>
        <p:spPr>
          <a:xfrm>
            <a:off x="6621275" y="3950475"/>
            <a:ext cx="222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Sequential Prompt</a:t>
            </a:r>
            <a:endParaRPr sz="1200">
              <a:solidFill>
                <a:schemeClr val="dk1"/>
              </a:solidFill>
            </a:endParaRPr>
          </a:p>
        </p:txBody>
      </p:sp>
      <p:sp>
        <p:nvSpPr>
          <p:cNvPr id="521" name="Google Shape;521;p63"/>
          <p:cNvSpPr txBox="1"/>
          <p:nvPr/>
        </p:nvSpPr>
        <p:spPr>
          <a:xfrm>
            <a:off x="5728850" y="3156375"/>
            <a:ext cx="3848100" cy="794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chemeClr val="dk1"/>
              </a:buClr>
              <a:buSzPts val="1200"/>
              <a:buFont typeface="Roboto"/>
              <a:buChar char="●"/>
            </a:pPr>
            <a:r>
              <a:rPr lang="en" sz="1200">
                <a:solidFill>
                  <a:schemeClr val="dk1"/>
                </a:solidFill>
                <a:latin typeface="Courier New"/>
                <a:ea typeface="Courier New"/>
                <a:cs typeface="Courier New"/>
                <a:sym typeface="Courier New"/>
              </a:rPr>
              <a:t>Solved: </a:t>
            </a:r>
            <a:r>
              <a:rPr lang="en" sz="1200">
                <a:solidFill>
                  <a:schemeClr val="dk1"/>
                </a:solidFill>
                <a:latin typeface="Courier New"/>
                <a:ea typeface="Courier New"/>
                <a:cs typeface="Courier New"/>
                <a:sym typeface="Courier New"/>
              </a:rPr>
              <a:t>h2.motor, h1.tasks</a:t>
            </a:r>
            <a:endParaRPr sz="1200">
              <a:solidFill>
                <a:schemeClr val="dk1"/>
              </a:solidFill>
              <a:latin typeface="Courier New"/>
              <a:ea typeface="Courier New"/>
              <a:cs typeface="Courier New"/>
              <a:sym typeface="Courier New"/>
            </a:endParaRPr>
          </a:p>
          <a:p>
            <a:pPr indent="-304800" lvl="0" marL="457200" rtl="0" algn="l">
              <a:lnSpc>
                <a:spcPct val="115000"/>
              </a:lnSpc>
              <a:spcBef>
                <a:spcPts val="0"/>
              </a:spcBef>
              <a:spcAft>
                <a:spcPts val="0"/>
              </a:spcAft>
              <a:buClr>
                <a:schemeClr val="dk1"/>
              </a:buClr>
              <a:buSzPts val="1200"/>
              <a:buFont typeface="Courier New"/>
              <a:buChar char="●"/>
            </a:pPr>
            <a:r>
              <a:rPr lang="en" sz="1200">
                <a:solidFill>
                  <a:schemeClr val="dk1"/>
                </a:solidFill>
                <a:latin typeface="Courier New"/>
                <a:ea typeface="Courier New"/>
                <a:cs typeface="Courier New"/>
                <a:sym typeface="Courier New"/>
              </a:rPr>
              <a:t>Used as letter constraints:</a:t>
            </a:r>
            <a:endParaRPr sz="1200">
              <a:solidFill>
                <a:schemeClr val="dk1"/>
              </a:solidFill>
              <a:latin typeface="Courier New"/>
              <a:ea typeface="Courier New"/>
              <a:cs typeface="Courier New"/>
              <a:sym typeface="Courier New"/>
            </a:endParaRPr>
          </a:p>
          <a:p>
            <a:pPr indent="-304800" lvl="1" marL="914400" rtl="0" algn="l">
              <a:lnSpc>
                <a:spcPct val="115000"/>
              </a:lnSpc>
              <a:spcBef>
                <a:spcPts val="0"/>
              </a:spcBef>
              <a:spcAft>
                <a:spcPts val="0"/>
              </a:spcAft>
              <a:buClr>
                <a:schemeClr val="dk1"/>
              </a:buClr>
              <a:buSzPts val="1200"/>
              <a:buFont typeface="Courier New"/>
              <a:buAutoNum type="alphaLcPeriod"/>
            </a:pPr>
            <a:r>
              <a:rPr lang="en" sz="1200">
                <a:solidFill>
                  <a:schemeClr val="dk1"/>
                </a:solidFill>
                <a:latin typeface="Courier New"/>
                <a:ea typeface="Courier New"/>
                <a:cs typeface="Courier New"/>
                <a:sym typeface="Courier New"/>
              </a:rPr>
              <a:t> “v1.To heap: tm_ _ _”)</a:t>
            </a:r>
            <a:endParaRPr sz="1200">
              <a:solidFill>
                <a:schemeClr val="dk1"/>
              </a:solidFill>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 State Evaluation</a:t>
            </a:r>
            <a:endParaRPr sz="2200"/>
          </a:p>
        </p:txBody>
      </p:sp>
      <p:sp>
        <p:nvSpPr>
          <p:cNvPr id="528" name="Google Shape;528;p64"/>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29" name="Google Shape;529;p6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30" name="Google Shape;530;p64"/>
          <p:cNvSpPr txBox="1"/>
          <p:nvPr/>
        </p:nvSpPr>
        <p:spPr>
          <a:xfrm>
            <a:off x="447000" y="1317175"/>
            <a:ext cx="83319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a:t>
            </a:r>
            <a:r>
              <a:rPr lang="en" sz="1300">
                <a:solidFill>
                  <a:schemeClr val="dk1"/>
                </a:solidFill>
              </a:rPr>
              <a:t>: </a:t>
            </a:r>
            <a:r>
              <a:rPr lang="en" sz="1300">
                <a:solidFill>
                  <a:schemeClr val="dk1"/>
                </a:solidFill>
              </a:rPr>
              <a:t>Evaluate and rank candidate thoughts to prioritize promising paths. It serves as a heuristic for the search algorithm to determine which states to keep exploring and in which order. The LM deliberately reasons about states using self evaluation.</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Evaluation Methods</a:t>
            </a:r>
            <a:endParaRPr sz="1300">
              <a:solidFill>
                <a:schemeClr val="dk1"/>
              </a:solidFill>
            </a:endParaRPr>
          </a:p>
          <a:p>
            <a:pPr indent="-311150" lvl="0" marL="457200" rtl="0" algn="l">
              <a:spcBef>
                <a:spcPts val="0"/>
              </a:spcBef>
              <a:spcAft>
                <a:spcPts val="0"/>
              </a:spcAft>
              <a:buClr>
                <a:schemeClr val="dk1"/>
              </a:buClr>
              <a:buSzPts val="1300"/>
              <a:buChar char="●"/>
            </a:pPr>
            <a:r>
              <a:rPr lang="en" sz="1300" u="sng">
                <a:solidFill>
                  <a:schemeClr val="dk1"/>
                </a:solidFill>
              </a:rPr>
              <a:t>Independent Evaluation</a:t>
            </a:r>
            <a:r>
              <a:rPr lang="en" sz="1300">
                <a:solidFill>
                  <a:schemeClr val="dk1"/>
                </a:solidFill>
              </a:rPr>
              <a:t>: Each state is evaluated individually using a "value prompt”. Assigns a score or label (e.g., 1–10, or classifications like sure/likely/impossible). Combines:</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Lookahead Simulations: Quickly check if a state can lead to a solution (e.g., confirm that 5 + 5 + 14 = 24 works).</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Commonsense Filtering: Eliminate clearly invalid states (e.g., "1, 2, 3 are too small to reach 24").</a:t>
            </a:r>
            <a:endParaRPr sz="1300">
              <a:solidFill>
                <a:schemeClr val="dk1"/>
              </a:solidFill>
            </a:endParaRPr>
          </a:p>
          <a:p>
            <a:pPr indent="0" lvl="0" marL="457200" rtl="0" algn="l">
              <a:spcBef>
                <a:spcPts val="0"/>
              </a:spcBef>
              <a:spcAft>
                <a:spcPts val="0"/>
              </a:spcAft>
              <a:buNone/>
            </a:pPr>
            <a:r>
              <a:t/>
            </a:r>
            <a:endParaRPr sz="1300">
              <a:solidFill>
                <a:schemeClr val="dk1"/>
              </a:solidFill>
            </a:endParaRPr>
          </a:p>
        </p:txBody>
      </p:sp>
      <p:pic>
        <p:nvPicPr>
          <p:cNvPr id="531" name="Google Shape;531;p64"/>
          <p:cNvPicPr preferRelativeResize="0"/>
          <p:nvPr/>
        </p:nvPicPr>
        <p:blipFill>
          <a:blip r:embed="rId3">
            <a:alphaModFix/>
          </a:blip>
          <a:stretch>
            <a:fillRect/>
          </a:stretch>
        </p:blipFill>
        <p:spPr>
          <a:xfrm>
            <a:off x="1855450" y="3507925"/>
            <a:ext cx="5288974" cy="1139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 State Evaluation Cont..</a:t>
            </a:r>
            <a:endParaRPr sz="2200"/>
          </a:p>
        </p:txBody>
      </p:sp>
      <p:sp>
        <p:nvSpPr>
          <p:cNvPr id="538" name="Google Shape;538;p65"/>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39" name="Google Shape;539;p6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540" name="Google Shape;540;p65"/>
          <p:cNvPicPr preferRelativeResize="0"/>
          <p:nvPr/>
        </p:nvPicPr>
        <p:blipFill rotWithShape="1">
          <a:blip r:embed="rId3">
            <a:alphaModFix/>
          </a:blip>
          <a:srcRect b="22383" l="30991" r="0" t="18053"/>
          <a:stretch/>
        </p:blipFill>
        <p:spPr>
          <a:xfrm>
            <a:off x="5639275" y="1790775"/>
            <a:ext cx="3530977" cy="1970875"/>
          </a:xfrm>
          <a:prstGeom prst="rect">
            <a:avLst/>
          </a:prstGeom>
          <a:noFill/>
          <a:ln>
            <a:noFill/>
          </a:ln>
        </p:spPr>
      </p:pic>
      <p:sp>
        <p:nvSpPr>
          <p:cNvPr id="541" name="Google Shape;541;p65"/>
          <p:cNvSpPr txBox="1"/>
          <p:nvPr/>
        </p:nvSpPr>
        <p:spPr>
          <a:xfrm>
            <a:off x="282175" y="1131750"/>
            <a:ext cx="53571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Evaluation Methods Continued</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u="sng">
                <a:solidFill>
                  <a:schemeClr val="dk1"/>
                </a:solidFill>
              </a:rPr>
              <a:t>Voting Across States</a:t>
            </a:r>
            <a:r>
              <a:rPr lang="en" sz="1300">
                <a:solidFill>
                  <a:schemeClr val="dk1"/>
                </a:solidFill>
              </a:rPr>
              <a:t>: Compare all candidate states and vote for the most promising one. Uses a "vote prompt" to frame the decision as a multiple-choice question.</a:t>
            </a:r>
            <a:endParaRPr sz="1300">
              <a:solidFill>
                <a:schemeClr val="dk1"/>
              </a:solidFill>
            </a:endParaRPr>
          </a:p>
          <a:p>
            <a:pPr indent="0" lvl="0" marL="457200" rtl="0" algn="l">
              <a:spcBef>
                <a:spcPts val="0"/>
              </a:spcBef>
              <a:spcAft>
                <a:spcPts val="0"/>
              </a:spcAft>
              <a:buNone/>
            </a:pPr>
            <a:r>
              <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Best for tasks where direct evaluation is difficult (e.g., assessing passage coherence or creative writing).</a:t>
            </a:r>
            <a:endParaRPr sz="1300">
              <a:solidFill>
                <a:schemeClr val="dk1"/>
              </a:solidFill>
            </a:endParaRPr>
          </a:p>
          <a:p>
            <a:pPr indent="0" lvl="0" marL="457200" rtl="0" algn="l">
              <a:spcBef>
                <a:spcPts val="0"/>
              </a:spcBef>
              <a:spcAft>
                <a:spcPts val="0"/>
              </a:spcAft>
              <a:buNone/>
            </a:pPr>
            <a:r>
              <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Example: In creative writing, vote on which paragraph continuation best aligns with the narrative.</a:t>
            </a:r>
            <a:endParaRPr sz="13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6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Tree of Thoughts Prompting - Search Algorithms</a:t>
            </a:r>
            <a:endParaRPr sz="2200"/>
          </a:p>
        </p:txBody>
      </p:sp>
      <p:sp>
        <p:nvSpPr>
          <p:cNvPr id="548" name="Google Shape;548;p6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49" name="Google Shape;549;p6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50" name="Google Shape;550;p66"/>
          <p:cNvSpPr txBox="1"/>
          <p:nvPr/>
        </p:nvSpPr>
        <p:spPr>
          <a:xfrm>
            <a:off x="342900" y="1248475"/>
            <a:ext cx="53571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dk1"/>
                </a:solidFill>
              </a:rPr>
              <a:t>How it works: </a:t>
            </a:r>
            <a:r>
              <a:rPr lang="en" sz="1300">
                <a:solidFill>
                  <a:schemeClr val="dk1"/>
                </a:solidFill>
              </a:rPr>
              <a:t>Navigate the tree of thoughts systematically to find optimal solutions.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Algorithms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Breadth-First Search (BFS): Explore all nodes at the current depth before moving deeper.</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Ensures broad exploration but can be computationally expensive.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Depth-First Search (DFS): Explore one path deeply before backtracking to explore others.</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Efficient for narrow trees but risks missing optimal solutions in wide trees</a:t>
            </a:r>
            <a:endParaRPr sz="1300">
              <a:solidFill>
                <a:schemeClr val="dk1"/>
              </a:solidFill>
            </a:endParaRPr>
          </a:p>
        </p:txBody>
      </p:sp>
      <p:pic>
        <p:nvPicPr>
          <p:cNvPr id="551" name="Google Shape;551;p66"/>
          <p:cNvPicPr preferRelativeResize="0"/>
          <p:nvPr/>
        </p:nvPicPr>
        <p:blipFill>
          <a:blip r:embed="rId3">
            <a:alphaModFix/>
          </a:blip>
          <a:stretch>
            <a:fillRect/>
          </a:stretch>
        </p:blipFill>
        <p:spPr>
          <a:xfrm>
            <a:off x="5818050" y="854076"/>
            <a:ext cx="2538075" cy="1678527"/>
          </a:xfrm>
          <a:prstGeom prst="rect">
            <a:avLst/>
          </a:prstGeom>
          <a:noFill/>
          <a:ln>
            <a:noFill/>
          </a:ln>
        </p:spPr>
      </p:pic>
      <p:pic>
        <p:nvPicPr>
          <p:cNvPr id="552" name="Google Shape;552;p66"/>
          <p:cNvPicPr preferRelativeResize="0"/>
          <p:nvPr/>
        </p:nvPicPr>
        <p:blipFill>
          <a:blip r:embed="rId4">
            <a:alphaModFix/>
          </a:blip>
          <a:stretch>
            <a:fillRect/>
          </a:stretch>
        </p:blipFill>
        <p:spPr>
          <a:xfrm>
            <a:off x="5818050" y="2727050"/>
            <a:ext cx="2647950" cy="1678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6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Advantages of ToT</a:t>
            </a:r>
            <a:endParaRPr sz="2200"/>
          </a:p>
        </p:txBody>
      </p:sp>
      <p:sp>
        <p:nvSpPr>
          <p:cNvPr id="559" name="Google Shape;559;p6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60" name="Google Shape;560;p6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561" name="Google Shape;561;p67"/>
          <p:cNvSpPr txBox="1"/>
          <p:nvPr/>
        </p:nvSpPr>
        <p:spPr>
          <a:xfrm>
            <a:off x="1318625" y="1290200"/>
            <a:ext cx="64458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Conceptually, ToT has several benefits as a method for general problem-solving with LMs: </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Generality: IO, CoT, CoT-SC, and self-refinement can be seen as special cases of ToT (i.e. trees of limited depth and breadth) </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Modularity:The base LM, as well as the thought decomposition, generation, evaluation, and search procedures can all be varied independently. </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Adaptability: Different problem properties, LM capabilities, and resource constraints can be accommodated. </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Convenience: No extra training is needed, just a pre-trained LM is sufficient. </a:t>
            </a:r>
            <a:endParaRPr sz="13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68"/>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Experiments</a:t>
            </a:r>
            <a:endParaRPr sz="2200"/>
          </a:p>
        </p:txBody>
      </p:sp>
      <p:sp>
        <p:nvSpPr>
          <p:cNvPr id="568" name="Google Shape;568;p6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69" name="Google Shape;569;p6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570" name="Google Shape;570;p68"/>
          <p:cNvPicPr preferRelativeResize="0"/>
          <p:nvPr/>
        </p:nvPicPr>
        <p:blipFill>
          <a:blip r:embed="rId3">
            <a:alphaModFix/>
          </a:blip>
          <a:stretch>
            <a:fillRect/>
          </a:stretch>
        </p:blipFill>
        <p:spPr>
          <a:xfrm>
            <a:off x="489350" y="1774163"/>
            <a:ext cx="8654651" cy="2814326"/>
          </a:xfrm>
          <a:prstGeom prst="rect">
            <a:avLst/>
          </a:prstGeom>
          <a:noFill/>
          <a:ln>
            <a:noFill/>
          </a:ln>
        </p:spPr>
      </p:pic>
      <p:sp>
        <p:nvSpPr>
          <p:cNvPr id="571" name="Google Shape;571;p68"/>
          <p:cNvSpPr txBox="1"/>
          <p:nvPr/>
        </p:nvSpPr>
        <p:spPr>
          <a:xfrm>
            <a:off x="849975" y="1189175"/>
            <a:ext cx="73143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The authors perform 3 experiments that aim to explore the limit of LM as a general problem solver that explores its own thoughts and guides its own exploration with deliberate reasoning as heuristics.</a:t>
            </a:r>
            <a:endParaRPr sz="13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Game of 24</a:t>
            </a:r>
            <a:endParaRPr sz="2200"/>
          </a:p>
        </p:txBody>
      </p:sp>
      <p:sp>
        <p:nvSpPr>
          <p:cNvPr id="578" name="Google Shape;578;p6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79" name="Google Shape;579;p6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580" name="Google Shape;580;p69"/>
          <p:cNvPicPr preferRelativeResize="0"/>
          <p:nvPr/>
        </p:nvPicPr>
        <p:blipFill>
          <a:blip r:embed="rId3">
            <a:alphaModFix/>
          </a:blip>
          <a:stretch>
            <a:fillRect/>
          </a:stretch>
        </p:blipFill>
        <p:spPr>
          <a:xfrm>
            <a:off x="36500" y="1239306"/>
            <a:ext cx="8839200" cy="3169920"/>
          </a:xfrm>
          <a:prstGeom prst="rect">
            <a:avLst/>
          </a:prstGeom>
          <a:noFill/>
          <a:ln>
            <a:noFill/>
          </a:ln>
        </p:spPr>
      </p:pic>
      <p:sp>
        <p:nvSpPr>
          <p:cNvPr id="581" name="Google Shape;581;p69"/>
          <p:cNvSpPr/>
          <p:nvPr/>
        </p:nvSpPr>
        <p:spPr>
          <a:xfrm>
            <a:off x="7228050" y="3668550"/>
            <a:ext cx="358500" cy="2334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82" name="Google Shape;582;p69"/>
          <p:cNvSpPr txBox="1"/>
          <p:nvPr/>
        </p:nvSpPr>
        <p:spPr>
          <a:xfrm>
            <a:off x="7541025" y="3577500"/>
            <a:ext cx="1712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rPr>
              <a:t>Lookahead</a:t>
            </a:r>
            <a:endParaRPr sz="15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7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Game of 24: Results</a:t>
            </a:r>
            <a:endParaRPr sz="2200"/>
          </a:p>
        </p:txBody>
      </p:sp>
      <p:sp>
        <p:nvSpPr>
          <p:cNvPr id="589" name="Google Shape;589;p70"/>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90" name="Google Shape;590;p7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591" name="Google Shape;591;p70"/>
          <p:cNvPicPr preferRelativeResize="0"/>
          <p:nvPr/>
        </p:nvPicPr>
        <p:blipFill rotWithShape="1">
          <a:blip r:embed="rId3">
            <a:alphaModFix/>
          </a:blip>
          <a:srcRect b="0" l="0" r="8374" t="0"/>
          <a:stretch/>
        </p:blipFill>
        <p:spPr>
          <a:xfrm>
            <a:off x="489350" y="1252325"/>
            <a:ext cx="8098673" cy="29057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71"/>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Creative Writing</a:t>
            </a:r>
            <a:endParaRPr sz="2200"/>
          </a:p>
        </p:txBody>
      </p:sp>
      <p:sp>
        <p:nvSpPr>
          <p:cNvPr id="598" name="Google Shape;598;p71"/>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599" name="Google Shape;599;p7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600" name="Google Shape;600;p71"/>
          <p:cNvPicPr preferRelativeResize="0"/>
          <p:nvPr/>
        </p:nvPicPr>
        <p:blipFill>
          <a:blip r:embed="rId3">
            <a:alphaModFix/>
          </a:blip>
          <a:stretch>
            <a:fillRect/>
          </a:stretch>
        </p:blipFill>
        <p:spPr>
          <a:xfrm>
            <a:off x="661900" y="1136699"/>
            <a:ext cx="7936127" cy="3293049"/>
          </a:xfrm>
          <a:prstGeom prst="rect">
            <a:avLst/>
          </a:prstGeom>
          <a:noFill/>
          <a:ln>
            <a:noFill/>
          </a:ln>
        </p:spPr>
      </p:pic>
      <p:sp>
        <p:nvSpPr>
          <p:cNvPr id="601" name="Google Shape;601;p71"/>
          <p:cNvSpPr txBox="1"/>
          <p:nvPr/>
        </p:nvSpPr>
        <p:spPr>
          <a:xfrm>
            <a:off x="7594500" y="3150450"/>
            <a:ext cx="1549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rPr>
              <a:t>Uses BFS</a:t>
            </a:r>
            <a:endParaRPr sz="2100">
              <a:solidFill>
                <a:schemeClr val="dk1"/>
              </a:solidFill>
            </a:endParaRPr>
          </a:p>
        </p:txBody>
      </p:sp>
      <p:sp>
        <p:nvSpPr>
          <p:cNvPr id="602" name="Google Shape;602;p71"/>
          <p:cNvSpPr/>
          <p:nvPr/>
        </p:nvSpPr>
        <p:spPr>
          <a:xfrm>
            <a:off x="7189200" y="3322125"/>
            <a:ext cx="405300" cy="2334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5"/>
          <p:cNvSpPr txBox="1"/>
          <p:nvPr>
            <p:ph type="title"/>
          </p:nvPr>
        </p:nvSpPr>
        <p:spPr>
          <a:xfrm>
            <a:off x="489347" y="207431"/>
            <a:ext cx="7777642" cy="892365"/>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Reasoning and its importance</a:t>
            </a:r>
            <a:endParaRPr/>
          </a:p>
        </p:txBody>
      </p:sp>
      <p:sp>
        <p:nvSpPr>
          <p:cNvPr id="301" name="Google Shape;301;p45"/>
          <p:cNvSpPr txBox="1"/>
          <p:nvPr>
            <p:ph idx="1" type="body"/>
          </p:nvPr>
        </p:nvSpPr>
        <p:spPr>
          <a:xfrm>
            <a:off x="489350" y="1346800"/>
            <a:ext cx="3767400" cy="30903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2"/>
              </a:buClr>
              <a:buSzPts val="1500"/>
              <a:buNone/>
            </a:pPr>
            <a:r>
              <a:rPr lang="en"/>
              <a:t>Reasoning: To think about something in a logical way</a:t>
            </a:r>
            <a:endParaRPr/>
          </a:p>
          <a:p>
            <a:pPr indent="0" lvl="0" marL="0" rtl="0" algn="l">
              <a:lnSpc>
                <a:spcPct val="90000"/>
              </a:lnSpc>
              <a:spcBef>
                <a:spcPts val="0"/>
              </a:spcBef>
              <a:spcAft>
                <a:spcPts val="0"/>
              </a:spcAft>
              <a:buClr>
                <a:schemeClr val="dk2"/>
              </a:buClr>
              <a:buSzPts val="1500"/>
              <a:buNone/>
            </a:pPr>
            <a:r>
              <a:t/>
            </a:r>
            <a:endParaRPr/>
          </a:p>
          <a:p>
            <a:pPr indent="0" lvl="0" marL="0" rtl="0" algn="l">
              <a:lnSpc>
                <a:spcPct val="90000"/>
              </a:lnSpc>
              <a:spcBef>
                <a:spcPts val="0"/>
              </a:spcBef>
              <a:spcAft>
                <a:spcPts val="0"/>
              </a:spcAft>
              <a:buClr>
                <a:schemeClr val="dk2"/>
              </a:buClr>
              <a:buSzPts val="1500"/>
              <a:buNone/>
            </a:pPr>
            <a:r>
              <a:rPr lang="en"/>
              <a:t>We want our agents to perceive information, draw logical conclusions and solve problems, ideally like a human would.</a:t>
            </a:r>
            <a:endParaRPr/>
          </a:p>
          <a:p>
            <a:pPr indent="0" lvl="0" marL="0" rtl="0" algn="l">
              <a:lnSpc>
                <a:spcPct val="90000"/>
              </a:lnSpc>
              <a:spcBef>
                <a:spcPts val="0"/>
              </a:spcBef>
              <a:spcAft>
                <a:spcPts val="0"/>
              </a:spcAft>
              <a:buClr>
                <a:schemeClr val="dk2"/>
              </a:buClr>
              <a:buSzPts val="1500"/>
              <a:buNone/>
            </a:pPr>
            <a:r>
              <a:t/>
            </a:r>
            <a:endParaRPr/>
          </a:p>
          <a:p>
            <a:pPr indent="0" lvl="0" marL="0" rtl="0" algn="l">
              <a:lnSpc>
                <a:spcPct val="90000"/>
              </a:lnSpc>
              <a:spcBef>
                <a:spcPts val="0"/>
              </a:spcBef>
              <a:spcAft>
                <a:spcPts val="0"/>
              </a:spcAft>
              <a:buClr>
                <a:schemeClr val="dk2"/>
              </a:buClr>
              <a:buSzPts val="1500"/>
              <a:buNone/>
            </a:pPr>
            <a:r>
              <a:rPr lang="en"/>
              <a:t>We want generalization, not memorization.</a:t>
            </a:r>
            <a:endParaRPr/>
          </a:p>
        </p:txBody>
      </p:sp>
      <p:sp>
        <p:nvSpPr>
          <p:cNvPr id="302" name="Google Shape;302;p45"/>
          <p:cNvSpPr txBox="1"/>
          <p:nvPr>
            <p:ph idx="2" type="body"/>
          </p:nvPr>
        </p:nvSpPr>
        <p:spPr>
          <a:xfrm>
            <a:off x="342900" y="4767263"/>
            <a:ext cx="6115050" cy="273844"/>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303" name="Google Shape;303;p4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04" name="Google Shape;304;p45"/>
          <p:cNvPicPr preferRelativeResize="0"/>
          <p:nvPr/>
        </p:nvPicPr>
        <p:blipFill>
          <a:blip r:embed="rId3">
            <a:alphaModFix/>
          </a:blip>
          <a:stretch>
            <a:fillRect/>
          </a:stretch>
        </p:blipFill>
        <p:spPr>
          <a:xfrm>
            <a:off x="4294303" y="1703775"/>
            <a:ext cx="4849700" cy="237635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7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Creative Writing:  Results</a:t>
            </a:r>
            <a:endParaRPr sz="2200"/>
          </a:p>
        </p:txBody>
      </p:sp>
      <p:sp>
        <p:nvSpPr>
          <p:cNvPr id="609" name="Google Shape;609;p7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10" name="Google Shape;610;p7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611" name="Google Shape;611;p72"/>
          <p:cNvPicPr preferRelativeResize="0"/>
          <p:nvPr/>
        </p:nvPicPr>
        <p:blipFill rotWithShape="1">
          <a:blip r:embed="rId3">
            <a:alphaModFix/>
          </a:blip>
          <a:srcRect b="0" l="0" r="37752" t="3437"/>
          <a:stretch/>
        </p:blipFill>
        <p:spPr>
          <a:xfrm>
            <a:off x="1820963" y="1759625"/>
            <a:ext cx="5502074" cy="2504450"/>
          </a:xfrm>
          <a:prstGeom prst="rect">
            <a:avLst/>
          </a:prstGeom>
          <a:noFill/>
          <a:ln>
            <a:noFill/>
          </a:ln>
        </p:spPr>
      </p:pic>
      <p:sp>
        <p:nvSpPr>
          <p:cNvPr id="612" name="Google Shape;612;p72"/>
          <p:cNvSpPr txBox="1"/>
          <p:nvPr/>
        </p:nvSpPr>
        <p:spPr>
          <a:xfrm>
            <a:off x="703050" y="1049100"/>
            <a:ext cx="7196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Passage coherency is evaluated in two ways: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using a GPT-4 zero-shot prompt to provide a 1-10 scalar score,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using human judgments to compare pairs of outputs from different methods.</a:t>
            </a:r>
            <a:endParaRPr sz="1300">
              <a:solidFill>
                <a:schemeClr val="dk1"/>
              </a:solidFill>
            </a:endParaRPr>
          </a:p>
        </p:txBody>
      </p:sp>
      <p:sp>
        <p:nvSpPr>
          <p:cNvPr id="613" name="Google Shape;613;p72"/>
          <p:cNvSpPr txBox="1"/>
          <p:nvPr/>
        </p:nvSpPr>
        <p:spPr>
          <a:xfrm>
            <a:off x="421475" y="4111850"/>
            <a:ext cx="8529000" cy="7695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 sz="1200">
                <a:solidFill>
                  <a:schemeClr val="dk1"/>
                </a:solidFill>
              </a:rPr>
              <a:t>IO Refine -&gt; Improved performance: Potential for </a:t>
            </a:r>
            <a:r>
              <a:rPr lang="en" sz="1300">
                <a:solidFill>
                  <a:schemeClr val="dk1"/>
                </a:solidFill>
              </a:rPr>
              <a:t>new thoughts to arise from refining old thoughts instead of i.i.d. or sequentially generated.</a:t>
            </a:r>
            <a:endParaRPr sz="1300">
              <a:solidFill>
                <a:schemeClr val="dk1"/>
              </a:solidFill>
            </a:endParaRPr>
          </a:p>
          <a:p>
            <a:pPr indent="-304800" lvl="0" marL="457200" rtl="0" algn="l">
              <a:spcBef>
                <a:spcPts val="0"/>
              </a:spcBef>
              <a:spcAft>
                <a:spcPts val="0"/>
              </a:spcAft>
              <a:buClr>
                <a:schemeClr val="dk1"/>
              </a:buClr>
              <a:buSzPts val="1200"/>
              <a:buChar char="●"/>
            </a:pPr>
            <a:r>
              <a:t/>
            </a:r>
            <a:endParaRPr sz="12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73"/>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Mini Crosswords</a:t>
            </a:r>
            <a:endParaRPr sz="2200"/>
          </a:p>
        </p:txBody>
      </p:sp>
      <p:sp>
        <p:nvSpPr>
          <p:cNvPr id="620" name="Google Shape;620;p73"/>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21" name="Google Shape;621;p7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622" name="Google Shape;622;p73"/>
          <p:cNvPicPr preferRelativeResize="0"/>
          <p:nvPr/>
        </p:nvPicPr>
        <p:blipFill>
          <a:blip r:embed="rId3">
            <a:alphaModFix/>
          </a:blip>
          <a:stretch>
            <a:fillRect/>
          </a:stretch>
        </p:blipFill>
        <p:spPr>
          <a:xfrm>
            <a:off x="1337300" y="1213206"/>
            <a:ext cx="6649219" cy="3362533"/>
          </a:xfrm>
          <a:prstGeom prst="rect">
            <a:avLst/>
          </a:prstGeom>
          <a:noFill/>
          <a:ln>
            <a:noFill/>
          </a:ln>
        </p:spPr>
      </p:pic>
      <p:sp>
        <p:nvSpPr>
          <p:cNvPr id="623" name="Google Shape;623;p73"/>
          <p:cNvSpPr txBox="1"/>
          <p:nvPr/>
        </p:nvSpPr>
        <p:spPr>
          <a:xfrm>
            <a:off x="539100" y="1009475"/>
            <a:ext cx="5722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600"/>
              </a:spcAft>
              <a:buNone/>
            </a:pPr>
            <a:r>
              <a:rPr lang="en" sz="1200" u="sng">
                <a:solidFill>
                  <a:schemeClr val="dk1"/>
                </a:solidFill>
              </a:rPr>
              <a:t>Goal</a:t>
            </a:r>
            <a:r>
              <a:rPr lang="en" sz="1200">
                <a:solidFill>
                  <a:schemeClr val="dk1"/>
                </a:solidFill>
              </a:rPr>
              <a:t>: Solve a 5x5 crossword puzzle using horizontal and vertical clues.</a:t>
            </a:r>
            <a:endParaRPr sz="12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7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Mini Crosswords: Results</a:t>
            </a:r>
            <a:endParaRPr sz="2200"/>
          </a:p>
        </p:txBody>
      </p:sp>
      <p:sp>
        <p:nvSpPr>
          <p:cNvPr id="630" name="Google Shape;630;p74"/>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31" name="Google Shape;631;p7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632" name="Google Shape;632;p74"/>
          <p:cNvPicPr preferRelativeResize="0"/>
          <p:nvPr/>
        </p:nvPicPr>
        <p:blipFill>
          <a:blip r:embed="rId3">
            <a:alphaModFix/>
          </a:blip>
          <a:stretch>
            <a:fillRect/>
          </a:stretch>
        </p:blipFill>
        <p:spPr>
          <a:xfrm>
            <a:off x="5137675" y="1273526"/>
            <a:ext cx="3377676" cy="2912650"/>
          </a:xfrm>
          <a:prstGeom prst="rect">
            <a:avLst/>
          </a:prstGeom>
          <a:noFill/>
          <a:ln>
            <a:noFill/>
          </a:ln>
        </p:spPr>
      </p:pic>
      <p:sp>
        <p:nvSpPr>
          <p:cNvPr id="633" name="Google Shape;633;p74"/>
          <p:cNvSpPr txBox="1"/>
          <p:nvPr/>
        </p:nvSpPr>
        <p:spPr>
          <a:xfrm>
            <a:off x="620625" y="1447400"/>
            <a:ext cx="3955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solidFill>
                <a:schemeClr val="dk1"/>
              </a:solidFill>
            </a:endParaRPr>
          </a:p>
        </p:txBody>
      </p:sp>
      <p:sp>
        <p:nvSpPr>
          <p:cNvPr id="634" name="Google Shape;634;p74"/>
          <p:cNvSpPr txBox="1"/>
          <p:nvPr/>
        </p:nvSpPr>
        <p:spPr>
          <a:xfrm>
            <a:off x="524475" y="1447400"/>
            <a:ext cx="46131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ToT clearly outperforms IO and CoT. Given IO</a:t>
            </a:r>
            <a:endParaRPr sz="1200">
              <a:solidFill>
                <a:schemeClr val="dk1"/>
              </a:solidFill>
            </a:endParaRPr>
          </a:p>
          <a:p>
            <a:pPr indent="0" lvl="0" marL="0" rtl="0" algn="l">
              <a:spcBef>
                <a:spcPts val="0"/>
              </a:spcBef>
              <a:spcAft>
                <a:spcPts val="0"/>
              </a:spcAft>
              <a:buNone/>
            </a:pPr>
            <a:r>
              <a:rPr lang="en" sz="1200">
                <a:solidFill>
                  <a:schemeClr val="dk1"/>
                </a:solidFill>
              </a:rPr>
              <a:t>and CoT lack mechanisms to try different clues, make changes to decisions, or backtrack.</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Takeaways: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Heuristic can be improved, using the oracle best DFS state per task, ToT performance is even higher and actually solves 7/20 games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Sometimes when the crosswords game is actually solved, the state evaluator might still deem some words as “impossible” and prune — possibly because 5 × 5 crosswords by design have some rare or obselete words that GPT-4 cannot recognize. (Eg: agend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Pruning and Backtracking are beneficial</a:t>
            </a:r>
            <a:endParaRPr sz="12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7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Related Work</a:t>
            </a:r>
            <a:endParaRPr sz="2200"/>
          </a:p>
        </p:txBody>
      </p:sp>
      <p:sp>
        <p:nvSpPr>
          <p:cNvPr id="641" name="Google Shape;641;p75"/>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42" name="Google Shape;642;p7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43" name="Google Shape;643;p75"/>
          <p:cNvSpPr txBox="1"/>
          <p:nvPr/>
        </p:nvSpPr>
        <p:spPr>
          <a:xfrm>
            <a:off x="489350" y="1296325"/>
            <a:ext cx="7777500" cy="23088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Char char="●"/>
            </a:pPr>
            <a:r>
              <a:rPr lang="en" sz="1300" u="sng">
                <a:solidFill>
                  <a:schemeClr val="dk1"/>
                </a:solidFill>
              </a:rPr>
              <a:t>Planning and Decision-Making: </a:t>
            </a:r>
            <a:r>
              <a:rPr lang="en" sz="1300">
                <a:solidFill>
                  <a:schemeClr val="dk1"/>
                </a:solidFill>
              </a:rPr>
              <a:t>Prior works leverage LMs for commonsense reasoning, but they focus on single path reasoning. Unlike reinforcement learning approaches (e.g., CHAI), which rely on dedicated reward and policy models, ToT uses the LM itself for value estimation.</a:t>
            </a:r>
            <a:br>
              <a:rPr lang="en"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lang="en" sz="1300" u="sng">
                <a:solidFill>
                  <a:schemeClr val="dk1"/>
                </a:solidFill>
              </a:rPr>
              <a:t>Self Reflection: </a:t>
            </a:r>
            <a:r>
              <a:rPr lang="en" sz="1300">
                <a:solidFill>
                  <a:schemeClr val="dk1"/>
                </a:solidFill>
              </a:rPr>
              <a:t>LLMs assess their own predictions to improve problem-solving accuracy, for example in </a:t>
            </a:r>
            <a:r>
              <a:rPr lang="en" sz="1200">
                <a:solidFill>
                  <a:schemeClr val="dk1"/>
                </a:solidFill>
              </a:rPr>
              <a:t>feedback-based code generation. “Self-eval decoding” uses a tree-search process where leaves are generated via stochastic beam search and evaluated by the LLM using self-evaluation prompts. However, it relies on the PAL formulation, representing thoughts as code, which limits its ability to handle complex tasks like creative writing.</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7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Related Work</a:t>
            </a:r>
            <a:endParaRPr sz="2200"/>
          </a:p>
        </p:txBody>
      </p:sp>
      <p:sp>
        <p:nvSpPr>
          <p:cNvPr id="650" name="Google Shape;650;p7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51" name="Google Shape;651;p7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52" name="Google Shape;652;p76"/>
          <p:cNvSpPr txBox="1"/>
          <p:nvPr/>
        </p:nvSpPr>
        <p:spPr>
          <a:xfrm>
            <a:off x="489350" y="1296325"/>
            <a:ext cx="7777500" cy="2232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Char char="●"/>
            </a:pPr>
            <a:r>
              <a:rPr lang="en" sz="1200" u="sng">
                <a:solidFill>
                  <a:schemeClr val="dk1"/>
                </a:solidFill>
                <a:latin typeface="Roboto"/>
                <a:ea typeface="Roboto"/>
                <a:cs typeface="Roboto"/>
                <a:sym typeface="Roboto"/>
              </a:rPr>
              <a:t>Program-Guided LLM Generation: </a:t>
            </a:r>
            <a:r>
              <a:rPr lang="en" sz="1200">
                <a:solidFill>
                  <a:schemeClr val="dk1"/>
                </a:solidFill>
                <a:latin typeface="Roboto"/>
                <a:ea typeface="Roboto"/>
                <a:cs typeface="Roboto"/>
                <a:sym typeface="Roboto"/>
              </a:rPr>
              <a:t>Recent advancements organize LM behavior with systematic procedures or symbolic program guidance. </a:t>
            </a:r>
            <a:endParaRPr sz="1200">
              <a:solidFill>
                <a:schemeClr val="dk1"/>
              </a:solidFill>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Schlag et al. embeds LMs in algorithmic search for step-by-step problem solving. They expands trees</a:t>
            </a:r>
            <a:r>
              <a:rPr b="1" lang="en" sz="1200">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by </a:t>
            </a:r>
            <a:r>
              <a:rPr b="1" lang="en" sz="1200">
                <a:solidFill>
                  <a:schemeClr val="dk1"/>
                </a:solidFill>
                <a:latin typeface="Roboto"/>
                <a:ea typeface="Roboto"/>
                <a:cs typeface="Roboto"/>
                <a:sym typeface="Roboto"/>
              </a:rPr>
              <a:t>sampling external paragraphs</a:t>
            </a:r>
            <a:r>
              <a:rPr lang="en" sz="1200">
                <a:solidFill>
                  <a:schemeClr val="dk1"/>
                </a:solidFill>
                <a:latin typeface="Roboto"/>
                <a:ea typeface="Roboto"/>
                <a:cs typeface="Roboto"/>
                <a:sym typeface="Roboto"/>
              </a:rPr>
              <a:t> instead of LM-generated thoughts; lacks reflection or voting steps.</a:t>
            </a:r>
            <a:endParaRPr sz="1200">
              <a:solidFill>
                <a:schemeClr val="dk1"/>
              </a:solidFill>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LLM+P: Delegates planning to classical planners rather than relying on LM-generated thought processes.</a:t>
            </a:r>
            <a:br>
              <a:rPr lang="en" sz="1200">
                <a:solidFill>
                  <a:schemeClr val="dk1"/>
                </a:solidFill>
                <a:latin typeface="Roboto"/>
                <a:ea typeface="Roboto"/>
                <a:cs typeface="Roboto"/>
                <a:sym typeface="Roboto"/>
              </a:rPr>
            </a:b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Classical Search Methods</a:t>
            </a:r>
            <a:r>
              <a:rPr lang="en" sz="1200">
                <a:solidFill>
                  <a:schemeClr val="dk1"/>
                </a:solidFill>
                <a:latin typeface="Roboto"/>
                <a:ea typeface="Roboto"/>
                <a:cs typeface="Roboto"/>
                <a:sym typeface="Roboto"/>
              </a:rPr>
              <a:t>: ToT as a modern extension of classical search methods like A* where each search node's heuristic is provided by the LM’s self-assessment.</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7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sz="2200"/>
              <a:t>Limitations And Future Work</a:t>
            </a:r>
            <a:endParaRPr sz="2200"/>
          </a:p>
        </p:txBody>
      </p:sp>
      <p:sp>
        <p:nvSpPr>
          <p:cNvPr id="659" name="Google Shape;659;p7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Shunyu Yao, Dian Yu, Jeffrey Zhao, Izhak Shafran, Thomas L. Griffiths, Yuan Cao, Karthik Narasimhan Tree of Thoughts: Deliberate Problem Solving with Large Language Models. NeurIPS 2023</a:t>
            </a:r>
            <a:endParaRPr sz="1200"/>
          </a:p>
        </p:txBody>
      </p:sp>
      <p:sp>
        <p:nvSpPr>
          <p:cNvPr id="660" name="Google Shape;660;p7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61" name="Google Shape;661;p77"/>
          <p:cNvSpPr txBox="1"/>
          <p:nvPr/>
        </p:nvSpPr>
        <p:spPr>
          <a:xfrm>
            <a:off x="407775" y="1099925"/>
            <a:ext cx="88656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Limitations:</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Task Applicability</a:t>
            </a:r>
            <a:r>
              <a:rPr lang="en" sz="1200">
                <a:solidFill>
                  <a:schemeClr val="dk1"/>
                </a:solidFill>
              </a:rPr>
              <a:t>: ToT may not be necessary for tasks where GPT-4 already performs well (simpler reasoning tasks).</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Limited Experiments</a:t>
            </a:r>
            <a:r>
              <a:rPr lang="en" sz="1200">
                <a:solidFill>
                  <a:schemeClr val="dk1"/>
                </a:solidFill>
              </a:rPr>
              <a:t>: Current experiments focus on only three relatively simple tasks challenging GPT-4.</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Resource Intensity</a:t>
            </a:r>
            <a:r>
              <a:rPr lang="en" sz="1200">
                <a:solidFill>
                  <a:schemeClr val="dk1"/>
                </a:solidFill>
              </a:rPr>
              <a:t>: ToT requires more computational resources compared to simpler sampling methods.</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Off-the-Shelf LM Use</a:t>
            </a:r>
            <a:r>
              <a:rPr lang="en" sz="1200">
                <a:solidFill>
                  <a:schemeClr val="dk1"/>
                </a:solidFill>
              </a:rPr>
              <a:t>: ToT uses pre-trained LMs without fine-tuning, potentially limiting optimization for specific tasks.</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Future Work:</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Complex Real-World Applications</a:t>
            </a:r>
            <a:r>
              <a:rPr lang="en" sz="1200">
                <a:solidFill>
                  <a:schemeClr val="dk1"/>
                </a:solidFill>
              </a:rPr>
              <a:t>: Explore ToT for tasks like coding, data analysis, and robotics, where search and planning are critical.</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Cost-Efficiency Tradeoffs</a:t>
            </a:r>
            <a:r>
              <a:rPr lang="en" sz="1200">
                <a:solidFill>
                  <a:schemeClr val="dk1"/>
                </a:solidFill>
              </a:rPr>
              <a:t>: Modular flexibility of ToT allows customization to balance performance and cost.</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u="sng">
                <a:solidFill>
                  <a:schemeClr val="dk1"/>
                </a:solidFill>
              </a:rPr>
              <a:t>Fine-Tuning LMs</a:t>
            </a:r>
            <a:r>
              <a:rPr lang="en" sz="1200">
                <a:solidFill>
                  <a:schemeClr val="dk1"/>
                </a:solidFill>
              </a:rPr>
              <a:t>: Investigate fine-tuning LMs with ToT-style decision-making to enhance problem-solving capabilities.</a:t>
            </a:r>
            <a:endParaRPr sz="12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78"/>
          <p:cNvSpPr txBox="1"/>
          <p:nvPr>
            <p:ph type="title"/>
          </p:nvPr>
        </p:nvSpPr>
        <p:spPr>
          <a:xfrm>
            <a:off x="1220657" y="2074670"/>
            <a:ext cx="7103100" cy="9942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lt1"/>
              </a:buClr>
              <a:buSzPts val="5400"/>
              <a:buFont typeface="Arial"/>
              <a:buNone/>
            </a:pPr>
            <a:r>
              <a:rPr lang="en" sz="4100"/>
              <a:t>ReAct</a:t>
            </a:r>
            <a:endParaRPr sz="4100"/>
          </a:p>
        </p:txBody>
      </p:sp>
      <p:sp>
        <p:nvSpPr>
          <p:cNvPr id="668" name="Google Shape;668;p7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669" name="Google Shape;669;p7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70" name="Google Shape;670;p78"/>
          <p:cNvSpPr txBox="1"/>
          <p:nvPr/>
        </p:nvSpPr>
        <p:spPr>
          <a:xfrm>
            <a:off x="1265250" y="2872025"/>
            <a:ext cx="5604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FFFFFF"/>
                </a:solidFill>
              </a:rPr>
              <a:t>Interleaving Reasoning and Acting in Language Models</a:t>
            </a:r>
            <a:endParaRPr sz="2100">
              <a:solidFill>
                <a:srgbClr val="FFFFFF"/>
              </a:solidFill>
            </a:endParaRPr>
          </a:p>
        </p:txBody>
      </p:sp>
      <p:sp>
        <p:nvSpPr>
          <p:cNvPr id="671" name="Google Shape;671;p78"/>
          <p:cNvSpPr txBox="1"/>
          <p:nvPr/>
        </p:nvSpPr>
        <p:spPr>
          <a:xfrm>
            <a:off x="1331750" y="2953400"/>
            <a:ext cx="4837500" cy="7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7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Key Idea</a:t>
            </a:r>
            <a:endParaRPr/>
          </a:p>
        </p:txBody>
      </p:sp>
      <p:sp>
        <p:nvSpPr>
          <p:cNvPr id="678" name="Google Shape;678;p79"/>
          <p:cNvSpPr txBox="1"/>
          <p:nvPr>
            <p:ph idx="1" type="body"/>
          </p:nvPr>
        </p:nvSpPr>
        <p:spPr>
          <a:xfrm>
            <a:off x="489350" y="1520475"/>
            <a:ext cx="5637000" cy="22005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None/>
            </a:pPr>
            <a:r>
              <a:rPr lang="en"/>
              <a:t>Motivation: LLMs excel at reasoning (CoT) and acting (action generation), but they are typically studied separately -</a:t>
            </a:r>
            <a:br>
              <a:rPr lang="en"/>
            </a:br>
            <a:endParaRPr/>
          </a:p>
          <a:p>
            <a:pPr indent="-323850" lvl="0" marL="457200" rtl="0" algn="l">
              <a:spcBef>
                <a:spcPts val="0"/>
              </a:spcBef>
              <a:spcAft>
                <a:spcPts val="0"/>
              </a:spcAft>
              <a:buSzPts val="1500"/>
              <a:buChar char="●"/>
            </a:pPr>
            <a:r>
              <a:rPr lang="en"/>
              <a:t>Key Idea: ReAct interleaves reasoning traces and actions to enhance task-solving capabilities.</a:t>
            </a:r>
            <a:endParaRPr/>
          </a:p>
          <a:p>
            <a:pPr indent="0" lvl="0" marL="0" rtl="0" algn="l">
              <a:spcBef>
                <a:spcPts val="0"/>
              </a:spcBef>
              <a:spcAft>
                <a:spcPts val="0"/>
              </a:spcAft>
              <a:buNone/>
            </a:pPr>
            <a:r>
              <a:t/>
            </a:r>
            <a:endParaRPr/>
          </a:p>
        </p:txBody>
      </p:sp>
      <p:sp>
        <p:nvSpPr>
          <p:cNvPr id="679" name="Google Shape;679;p7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80" name="Google Shape;680;p7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8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Human-Like Reasoning &amp; Acting</a:t>
            </a:r>
            <a:endParaRPr/>
          </a:p>
        </p:txBody>
      </p:sp>
      <p:sp>
        <p:nvSpPr>
          <p:cNvPr id="687" name="Google Shape;687;p80"/>
          <p:cNvSpPr txBox="1"/>
          <p:nvPr>
            <p:ph idx="1" type="body"/>
          </p:nvPr>
        </p:nvSpPr>
        <p:spPr>
          <a:xfrm>
            <a:off x="489350" y="1520475"/>
            <a:ext cx="5637000" cy="22005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None/>
            </a:pPr>
            <a:r>
              <a:rPr lang="en"/>
              <a:t>Example: Cooking – humans reason (“I need to heat water”) and act (“turn on the stove”). </a:t>
            </a:r>
            <a:br>
              <a:rPr lang="en"/>
            </a:br>
            <a:endParaRPr/>
          </a:p>
          <a:p>
            <a:pPr indent="-323850" lvl="0" marL="457200" rtl="0" algn="l">
              <a:spcBef>
                <a:spcPts val="0"/>
              </a:spcBef>
              <a:spcAft>
                <a:spcPts val="0"/>
              </a:spcAft>
              <a:buSzPts val="1500"/>
              <a:buChar char="●"/>
            </a:pPr>
            <a:r>
              <a:rPr lang="en"/>
              <a:t>Goal: Enable LLMs to reason dynamically while interacting with environments.</a:t>
            </a:r>
            <a:endParaRPr/>
          </a:p>
          <a:p>
            <a:pPr indent="0" lvl="0" marL="0" rtl="0" algn="l">
              <a:spcBef>
                <a:spcPts val="0"/>
              </a:spcBef>
              <a:spcAft>
                <a:spcPts val="0"/>
              </a:spcAft>
              <a:buNone/>
            </a:pPr>
            <a:r>
              <a:t/>
            </a:r>
            <a:endParaRPr/>
          </a:p>
        </p:txBody>
      </p:sp>
      <p:sp>
        <p:nvSpPr>
          <p:cNvPr id="688" name="Google Shape;688;p8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89" name="Google Shape;689;p80"/>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81"/>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2"/>
              </a:buClr>
              <a:buSzPts val="2400"/>
              <a:buFont typeface="Arial"/>
              <a:buNone/>
            </a:pPr>
            <a:r>
              <a:rPr lang="en"/>
              <a:t>Human-Like Reasoning &amp; Acting</a:t>
            </a:r>
            <a:endParaRPr sz="2200"/>
          </a:p>
        </p:txBody>
      </p:sp>
      <p:sp>
        <p:nvSpPr>
          <p:cNvPr id="696" name="Google Shape;696;p81"/>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697" name="Google Shape;697;p8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698" name="Google Shape;698;p81"/>
          <p:cNvSpPr txBox="1"/>
          <p:nvPr/>
        </p:nvSpPr>
        <p:spPr>
          <a:xfrm>
            <a:off x="625500" y="1099925"/>
            <a:ext cx="6395100" cy="1185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lang="en" sz="1300">
                <a:solidFill>
                  <a:schemeClr val="dk1"/>
                </a:solidFill>
              </a:rPr>
              <a:t>Standard prompting: Direct answers without reasoning.</a:t>
            </a:r>
            <a:endParaRPr sz="1300">
              <a:solidFill>
                <a:schemeClr val="dk1"/>
              </a:solidFill>
            </a:endParaRPr>
          </a:p>
          <a:p>
            <a:pPr indent="0" lvl="0" marL="457200" rtl="0" algn="l">
              <a:spcBef>
                <a:spcPts val="0"/>
              </a:spcBef>
              <a:spcAft>
                <a:spcPts val="0"/>
              </a:spcAft>
              <a:buClr>
                <a:schemeClr val="dk1"/>
              </a:buClr>
              <a:buSzPts val="1100"/>
              <a:buFont typeface="Arial"/>
              <a:buNone/>
            </a:pPr>
            <a:r>
              <a:rPr lang="en" sz="1300">
                <a:solidFill>
                  <a:schemeClr val="dk1"/>
                </a:solidFill>
              </a:rPr>
              <a:t>Chain-of-Thought (CoT): Reasoning without external actions.</a:t>
            </a:r>
            <a:endParaRPr sz="1300">
              <a:solidFill>
                <a:schemeClr val="dk1"/>
              </a:solidFill>
            </a:endParaRPr>
          </a:p>
          <a:p>
            <a:pPr indent="0" lvl="0" marL="457200" rtl="0" algn="l">
              <a:spcBef>
                <a:spcPts val="0"/>
              </a:spcBef>
              <a:spcAft>
                <a:spcPts val="0"/>
              </a:spcAft>
              <a:buClr>
                <a:schemeClr val="dk1"/>
              </a:buClr>
              <a:buSzPts val="1100"/>
              <a:buFont typeface="Arial"/>
              <a:buNone/>
            </a:pPr>
            <a:r>
              <a:rPr lang="en" sz="1300">
                <a:solidFill>
                  <a:schemeClr val="dk1"/>
                </a:solidFill>
              </a:rPr>
              <a:t>Act-only: Actions without structured reasoning.</a:t>
            </a:r>
            <a:endParaRPr sz="1300">
              <a:solidFill>
                <a:schemeClr val="dk1"/>
              </a:solidFill>
            </a:endParaRPr>
          </a:p>
          <a:p>
            <a:pPr indent="0" lvl="0" marL="457200" rtl="0" algn="l">
              <a:spcBef>
                <a:spcPts val="0"/>
              </a:spcBef>
              <a:spcAft>
                <a:spcPts val="0"/>
              </a:spcAft>
              <a:buClr>
                <a:schemeClr val="dk1"/>
              </a:buClr>
              <a:buSzPts val="1100"/>
              <a:buFont typeface="Arial"/>
              <a:buNone/>
            </a:pPr>
            <a:r>
              <a:rPr lang="en" sz="1300">
                <a:solidFill>
                  <a:schemeClr val="dk1"/>
                </a:solidFill>
              </a:rPr>
              <a:t>ReAct (Paper): Combines both for synergy.</a:t>
            </a:r>
            <a:endParaRPr sz="1300">
              <a:solidFill>
                <a:schemeClr val="dk1"/>
              </a:solidFill>
            </a:endParaRPr>
          </a:p>
          <a:p>
            <a:pPr indent="0" lvl="0" marL="457200" rtl="0" algn="l">
              <a:spcBef>
                <a:spcPts val="0"/>
              </a:spcBef>
              <a:spcAft>
                <a:spcPts val="0"/>
              </a:spcAft>
              <a:buClr>
                <a:schemeClr val="dk1"/>
              </a:buClr>
              <a:buSzPts val="1100"/>
              <a:buFont typeface="Arial"/>
              <a:buNone/>
            </a:pPr>
            <a:r>
              <a:t/>
            </a:r>
            <a:endParaRPr sz="1300">
              <a:solidFill>
                <a:schemeClr val="dk1"/>
              </a:solidFill>
            </a:endParaRPr>
          </a:p>
        </p:txBody>
      </p:sp>
      <p:pic>
        <p:nvPicPr>
          <p:cNvPr id="699" name="Google Shape;699;p81"/>
          <p:cNvPicPr preferRelativeResize="0"/>
          <p:nvPr/>
        </p:nvPicPr>
        <p:blipFill>
          <a:blip r:embed="rId3">
            <a:alphaModFix/>
          </a:blip>
          <a:stretch>
            <a:fillRect/>
          </a:stretch>
        </p:blipFill>
        <p:spPr>
          <a:xfrm>
            <a:off x="1330738" y="2026550"/>
            <a:ext cx="6177725" cy="2525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Can LLMs reason?</a:t>
            </a:r>
            <a:endParaRPr/>
          </a:p>
        </p:txBody>
      </p:sp>
      <p:sp>
        <p:nvSpPr>
          <p:cNvPr id="311" name="Google Shape;311;p4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312" name="Google Shape;312;p4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13" name="Google Shape;313;p46"/>
          <p:cNvSpPr/>
          <p:nvPr/>
        </p:nvSpPr>
        <p:spPr>
          <a:xfrm>
            <a:off x="4223100" y="2251350"/>
            <a:ext cx="1352400" cy="640800"/>
          </a:xfrm>
          <a:prstGeom prst="rect">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LLM</a:t>
            </a:r>
            <a:endParaRPr/>
          </a:p>
        </p:txBody>
      </p:sp>
      <p:sp>
        <p:nvSpPr>
          <p:cNvPr id="314" name="Google Shape;314;p46"/>
          <p:cNvSpPr/>
          <p:nvPr/>
        </p:nvSpPr>
        <p:spPr>
          <a:xfrm>
            <a:off x="1155175" y="1099925"/>
            <a:ext cx="23925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This movie sucks!</a:t>
            </a:r>
            <a:endParaRPr sz="1100"/>
          </a:p>
        </p:txBody>
      </p:sp>
      <p:sp>
        <p:nvSpPr>
          <p:cNvPr id="315" name="Google Shape;315;p46"/>
          <p:cNvSpPr/>
          <p:nvPr/>
        </p:nvSpPr>
        <p:spPr>
          <a:xfrm>
            <a:off x="1155175" y="1910386"/>
            <a:ext cx="23925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What football team is called the invincibles?</a:t>
            </a:r>
            <a:endParaRPr sz="1100"/>
          </a:p>
        </p:txBody>
      </p:sp>
      <p:sp>
        <p:nvSpPr>
          <p:cNvPr id="316" name="Google Shape;316;p46"/>
          <p:cNvSpPr/>
          <p:nvPr/>
        </p:nvSpPr>
        <p:spPr>
          <a:xfrm>
            <a:off x="6251000" y="1091450"/>
            <a:ext cx="12171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Sentiment = negative</a:t>
            </a:r>
            <a:endParaRPr sz="1100"/>
          </a:p>
        </p:txBody>
      </p:sp>
      <p:sp>
        <p:nvSpPr>
          <p:cNvPr id="317" name="Google Shape;317;p46"/>
          <p:cNvSpPr/>
          <p:nvPr/>
        </p:nvSpPr>
        <p:spPr>
          <a:xfrm>
            <a:off x="6251000" y="1910384"/>
            <a:ext cx="12171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Arsenal</a:t>
            </a:r>
            <a:endParaRPr sz="1100"/>
          </a:p>
        </p:txBody>
      </p:sp>
      <p:cxnSp>
        <p:nvCxnSpPr>
          <p:cNvPr id="318" name="Google Shape;318;p46"/>
          <p:cNvCxnSpPr>
            <a:stCxn id="314" idx="3"/>
            <a:endCxn id="313" idx="0"/>
          </p:cNvCxnSpPr>
          <p:nvPr/>
        </p:nvCxnSpPr>
        <p:spPr>
          <a:xfrm>
            <a:off x="3547675" y="1364525"/>
            <a:ext cx="1351500" cy="886800"/>
          </a:xfrm>
          <a:prstGeom prst="bentConnector2">
            <a:avLst/>
          </a:prstGeom>
          <a:noFill/>
          <a:ln cap="flat" cmpd="sng" w="9525">
            <a:solidFill>
              <a:schemeClr val="dk2"/>
            </a:solidFill>
            <a:prstDash val="solid"/>
            <a:round/>
            <a:headEnd len="med" w="med" type="none"/>
            <a:tailEnd len="med" w="med" type="none"/>
          </a:ln>
        </p:spPr>
      </p:cxnSp>
      <p:cxnSp>
        <p:nvCxnSpPr>
          <p:cNvPr id="319" name="Google Shape;319;p46"/>
          <p:cNvCxnSpPr>
            <a:stCxn id="315" idx="3"/>
            <a:endCxn id="313" idx="1"/>
          </p:cNvCxnSpPr>
          <p:nvPr/>
        </p:nvCxnSpPr>
        <p:spPr>
          <a:xfrm>
            <a:off x="3547675" y="2174986"/>
            <a:ext cx="675300" cy="396900"/>
          </a:xfrm>
          <a:prstGeom prst="bentConnector3">
            <a:avLst>
              <a:gd fmla="val 50009" name="adj1"/>
            </a:avLst>
          </a:prstGeom>
          <a:noFill/>
          <a:ln cap="flat" cmpd="sng" w="9525">
            <a:solidFill>
              <a:schemeClr val="dk2"/>
            </a:solidFill>
            <a:prstDash val="solid"/>
            <a:round/>
            <a:headEnd len="med" w="med" type="none"/>
            <a:tailEnd len="med" w="med" type="none"/>
          </a:ln>
        </p:spPr>
      </p:cxnSp>
      <p:cxnSp>
        <p:nvCxnSpPr>
          <p:cNvPr id="320" name="Google Shape;320;p46"/>
          <p:cNvCxnSpPr>
            <a:stCxn id="313" idx="0"/>
            <a:endCxn id="316" idx="1"/>
          </p:cNvCxnSpPr>
          <p:nvPr/>
        </p:nvCxnSpPr>
        <p:spPr>
          <a:xfrm rot="-5400000">
            <a:off x="5127600" y="1127850"/>
            <a:ext cx="895200" cy="1351800"/>
          </a:xfrm>
          <a:prstGeom prst="bentConnector2">
            <a:avLst/>
          </a:prstGeom>
          <a:noFill/>
          <a:ln cap="flat" cmpd="sng" w="9525">
            <a:solidFill>
              <a:schemeClr val="dk2"/>
            </a:solidFill>
            <a:prstDash val="solid"/>
            <a:round/>
            <a:headEnd len="med" w="med" type="none"/>
            <a:tailEnd len="med" w="med" type="none"/>
          </a:ln>
        </p:spPr>
      </p:cxnSp>
      <p:cxnSp>
        <p:nvCxnSpPr>
          <p:cNvPr id="321" name="Google Shape;321;p46"/>
          <p:cNvCxnSpPr>
            <a:stCxn id="313" idx="3"/>
            <a:endCxn id="317" idx="1"/>
          </p:cNvCxnSpPr>
          <p:nvPr/>
        </p:nvCxnSpPr>
        <p:spPr>
          <a:xfrm flipH="1" rot="10800000">
            <a:off x="5575500" y="2174850"/>
            <a:ext cx="675600" cy="396900"/>
          </a:xfrm>
          <a:prstGeom prst="bentConnector3">
            <a:avLst>
              <a:gd fmla="val 49993" name="adj1"/>
            </a:avLst>
          </a:prstGeom>
          <a:noFill/>
          <a:ln cap="flat" cmpd="sng" w="9525">
            <a:solidFill>
              <a:schemeClr val="dk2"/>
            </a:solidFill>
            <a:prstDash val="solid"/>
            <a:round/>
            <a:headEnd len="med" w="med" type="none"/>
            <a:tailEnd len="med" w="med" type="none"/>
          </a:ln>
        </p:spPr>
      </p:cxnSp>
      <p:sp>
        <p:nvSpPr>
          <p:cNvPr id="322" name="Google Shape;322;p46"/>
          <p:cNvSpPr txBox="1"/>
          <p:nvPr/>
        </p:nvSpPr>
        <p:spPr>
          <a:xfrm>
            <a:off x="342900" y="1630925"/>
            <a:ext cx="623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Type 1</a:t>
            </a:r>
            <a:endParaRPr b="1" sz="1100">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8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What this looks like - </a:t>
            </a:r>
            <a:endParaRPr/>
          </a:p>
        </p:txBody>
      </p:sp>
      <p:sp>
        <p:nvSpPr>
          <p:cNvPr id="706" name="Google Shape;706;p8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07" name="Google Shape;707;p8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pic>
        <p:nvPicPr>
          <p:cNvPr id="708" name="Google Shape;708;p82"/>
          <p:cNvPicPr preferRelativeResize="0"/>
          <p:nvPr/>
        </p:nvPicPr>
        <p:blipFill rotWithShape="1">
          <a:blip r:embed="rId3">
            <a:alphaModFix/>
          </a:blip>
          <a:srcRect b="1881" l="0" r="0" t="61587"/>
          <a:stretch/>
        </p:blipFill>
        <p:spPr>
          <a:xfrm>
            <a:off x="489350" y="1237675"/>
            <a:ext cx="7560064" cy="3059237"/>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83"/>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Implementation</a:t>
            </a:r>
            <a:endParaRPr/>
          </a:p>
        </p:txBody>
      </p:sp>
      <p:sp>
        <p:nvSpPr>
          <p:cNvPr id="715" name="Google Shape;715;p8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16" name="Google Shape;716;p83"/>
          <p:cNvSpPr txBox="1"/>
          <p:nvPr/>
        </p:nvSpPr>
        <p:spPr>
          <a:xfrm>
            <a:off x="489350" y="1214925"/>
            <a:ext cx="64449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2"/>
                </a:solidFill>
              </a:rPr>
              <a:t>Few-Shot Prompting Approach</a:t>
            </a:r>
            <a:br>
              <a:rPr b="1" lang="en" sz="1500">
                <a:solidFill>
                  <a:schemeClr val="dk2"/>
                </a:solidFill>
              </a:rPr>
            </a:br>
            <a:endParaRPr b="1"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Base Model: PaLM-540B</a:t>
            </a:r>
            <a:br>
              <a:rPr lang="en" sz="1500">
                <a:solidFill>
                  <a:schemeClr val="dk2"/>
                </a:solidFill>
              </a:rPr>
            </a:b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Provided a few in-context examples with structured thought-action-observation sequences. </a:t>
            </a:r>
            <a:br>
              <a:rPr lang="en" sz="1500">
                <a:solidFill>
                  <a:schemeClr val="dk2"/>
                </a:solidFill>
              </a:rPr>
            </a:b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Model learns to think before acting, track progress, and adjust plans dynamically.</a:t>
            </a:r>
            <a:br>
              <a:rPr lang="en" sz="1500">
                <a:solidFill>
                  <a:schemeClr val="dk2"/>
                </a:solidFill>
              </a:rPr>
            </a:b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Limitation: Prompting alone struggles with long-horizon tasks.</a:t>
            </a:r>
            <a:endParaRPr sz="1500">
              <a:solidFill>
                <a:schemeClr val="dk2"/>
              </a:solidFill>
            </a:endParaRPr>
          </a:p>
          <a:p>
            <a:pPr indent="0" lvl="0" marL="0" rtl="0" algn="l">
              <a:spcBef>
                <a:spcPts val="0"/>
              </a:spcBef>
              <a:spcAft>
                <a:spcPts val="0"/>
              </a:spcAft>
              <a:buNone/>
            </a:pPr>
            <a:r>
              <a:t/>
            </a:r>
            <a:endParaRPr sz="1500">
              <a:solidFill>
                <a:schemeClr val="dk2"/>
              </a:solidFill>
            </a:endParaRPr>
          </a:p>
        </p:txBody>
      </p:sp>
      <p:sp>
        <p:nvSpPr>
          <p:cNvPr id="717" name="Google Shape;717;p83"/>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8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Implementation</a:t>
            </a:r>
            <a:endParaRPr/>
          </a:p>
        </p:txBody>
      </p:sp>
      <p:sp>
        <p:nvSpPr>
          <p:cNvPr id="724" name="Google Shape;724;p8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25" name="Google Shape;725;p84"/>
          <p:cNvSpPr txBox="1"/>
          <p:nvPr/>
        </p:nvSpPr>
        <p:spPr>
          <a:xfrm>
            <a:off x="489350" y="1214925"/>
            <a:ext cx="6444900" cy="2847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 sz="1500">
                <a:solidFill>
                  <a:schemeClr val="dk2"/>
                </a:solidFill>
              </a:rPr>
              <a:t>Finetuning for Improved Performance</a:t>
            </a:r>
            <a:endParaRPr b="1" sz="1500">
              <a:solidFill>
                <a:schemeClr val="dk2"/>
              </a:solidFill>
            </a:endParaRPr>
          </a:p>
          <a:p>
            <a:pPr indent="-323850" lvl="0" marL="457200" rtl="0" algn="l">
              <a:lnSpc>
                <a:spcPct val="115000"/>
              </a:lnSpc>
              <a:spcBef>
                <a:spcPts val="1200"/>
              </a:spcBef>
              <a:spcAft>
                <a:spcPts val="0"/>
              </a:spcAft>
              <a:buClr>
                <a:schemeClr val="dk2"/>
              </a:buClr>
              <a:buSzPts val="1500"/>
              <a:buChar char="●"/>
            </a:pPr>
            <a:r>
              <a:rPr b="1" lang="en" sz="1500">
                <a:solidFill>
                  <a:schemeClr val="dk2"/>
                </a:solidFill>
              </a:rPr>
              <a:t>Solution:</a:t>
            </a:r>
            <a:r>
              <a:rPr lang="en" sz="1500">
                <a:solidFill>
                  <a:schemeClr val="dk2"/>
                </a:solidFill>
              </a:rPr>
              <a:t> Generate </a:t>
            </a:r>
            <a:r>
              <a:rPr b="1" lang="en" sz="1500">
                <a:solidFill>
                  <a:schemeClr val="dk2"/>
                </a:solidFill>
              </a:rPr>
              <a:t>3,000 ReAct trajectories</a:t>
            </a:r>
            <a:r>
              <a:rPr lang="en" sz="1500">
                <a:solidFill>
                  <a:schemeClr val="dk2"/>
                </a:solidFill>
              </a:rPr>
              <a:t> using few-shot prompting and use them for training.</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b="1" lang="en" sz="1500">
                <a:solidFill>
                  <a:schemeClr val="dk2"/>
                </a:solidFill>
              </a:rPr>
              <a:t>Training Process:</a:t>
            </a:r>
            <a:endParaRPr b="1" sz="1500">
              <a:solidFill>
                <a:schemeClr val="dk2"/>
              </a:solidFill>
            </a:endParaRPr>
          </a:p>
          <a:p>
            <a:pPr indent="-323850" lvl="1" marL="914400" rtl="0" algn="l">
              <a:lnSpc>
                <a:spcPct val="115000"/>
              </a:lnSpc>
              <a:spcBef>
                <a:spcPts val="0"/>
              </a:spcBef>
              <a:spcAft>
                <a:spcPts val="0"/>
              </a:spcAft>
              <a:buClr>
                <a:schemeClr val="dk2"/>
              </a:buClr>
              <a:buSzPts val="1500"/>
              <a:buAutoNum type="arabicPeriod"/>
            </a:pPr>
            <a:r>
              <a:rPr lang="en" sz="1500">
                <a:solidFill>
                  <a:schemeClr val="dk2"/>
                </a:solidFill>
              </a:rPr>
              <a:t>Generate structured </a:t>
            </a:r>
            <a:r>
              <a:rPr b="1" lang="en" sz="1500">
                <a:solidFill>
                  <a:schemeClr val="dk2"/>
                </a:solidFill>
              </a:rPr>
              <a:t>thought-action-observation</a:t>
            </a:r>
            <a:r>
              <a:rPr lang="en" sz="1500">
                <a:solidFill>
                  <a:schemeClr val="dk2"/>
                </a:solidFill>
              </a:rPr>
              <a:t> data.</a:t>
            </a:r>
            <a:endParaRPr sz="1500">
              <a:solidFill>
                <a:schemeClr val="dk2"/>
              </a:solidFill>
            </a:endParaRPr>
          </a:p>
          <a:p>
            <a:pPr indent="-323850" lvl="1" marL="914400" rtl="0" algn="l">
              <a:lnSpc>
                <a:spcPct val="115000"/>
              </a:lnSpc>
              <a:spcBef>
                <a:spcPts val="0"/>
              </a:spcBef>
              <a:spcAft>
                <a:spcPts val="0"/>
              </a:spcAft>
              <a:buClr>
                <a:schemeClr val="dk2"/>
              </a:buClr>
              <a:buSzPts val="1500"/>
              <a:buAutoNum type="arabicPeriod"/>
            </a:pPr>
            <a:r>
              <a:rPr lang="en" sz="1500">
                <a:solidFill>
                  <a:schemeClr val="dk2"/>
                </a:solidFill>
              </a:rPr>
              <a:t>Fine-tune </a:t>
            </a:r>
            <a:r>
              <a:rPr b="1" lang="en" sz="1500">
                <a:solidFill>
                  <a:schemeClr val="dk2"/>
                </a:solidFill>
              </a:rPr>
              <a:t>smaller models (PaLM-8B, PaLM-62B)</a:t>
            </a:r>
            <a:r>
              <a:rPr lang="en" sz="1500">
                <a:solidFill>
                  <a:schemeClr val="dk2"/>
                </a:solidFill>
              </a:rPr>
              <a:t>.</a:t>
            </a:r>
            <a:endParaRPr sz="1500">
              <a:solidFill>
                <a:schemeClr val="dk2"/>
              </a:solidFill>
            </a:endParaRPr>
          </a:p>
          <a:p>
            <a:pPr indent="-323850" lvl="1" marL="914400" rtl="0" algn="l">
              <a:lnSpc>
                <a:spcPct val="115000"/>
              </a:lnSpc>
              <a:spcBef>
                <a:spcPts val="0"/>
              </a:spcBef>
              <a:spcAft>
                <a:spcPts val="0"/>
              </a:spcAft>
              <a:buClr>
                <a:schemeClr val="dk2"/>
              </a:buClr>
              <a:buSzPts val="1500"/>
              <a:buAutoNum type="arabicPeriod"/>
            </a:pPr>
            <a:r>
              <a:rPr lang="en" sz="1500">
                <a:solidFill>
                  <a:schemeClr val="dk2"/>
                </a:solidFill>
              </a:rPr>
              <a:t>Models learn </a:t>
            </a:r>
            <a:r>
              <a:rPr b="1" lang="en" sz="1500">
                <a:solidFill>
                  <a:schemeClr val="dk2"/>
                </a:solidFill>
              </a:rPr>
              <a:t>when to think, when to act, and how to correct mistakes</a:t>
            </a:r>
            <a:r>
              <a:rPr lang="en" sz="1500">
                <a:solidFill>
                  <a:schemeClr val="dk2"/>
                </a:solidFill>
              </a:rPr>
              <a:t>.</a:t>
            </a:r>
            <a:endParaRPr sz="1500">
              <a:solidFill>
                <a:schemeClr val="dk2"/>
              </a:solidFill>
            </a:endParaRPr>
          </a:p>
          <a:p>
            <a:pPr indent="0" lvl="0" marL="0" rtl="0" algn="l">
              <a:spcBef>
                <a:spcPts val="1200"/>
              </a:spcBef>
              <a:spcAft>
                <a:spcPts val="0"/>
              </a:spcAft>
              <a:buNone/>
            </a:pPr>
            <a:r>
              <a:t/>
            </a:r>
            <a:endParaRPr b="1" sz="1500">
              <a:solidFill>
                <a:schemeClr val="dk2"/>
              </a:solidFill>
            </a:endParaRPr>
          </a:p>
        </p:txBody>
      </p:sp>
      <p:sp>
        <p:nvSpPr>
          <p:cNvPr id="726" name="Google Shape;726;p84"/>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8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Benchmarks Evaluated</a:t>
            </a:r>
            <a:endParaRPr/>
          </a:p>
        </p:txBody>
      </p:sp>
      <p:sp>
        <p:nvSpPr>
          <p:cNvPr id="733" name="Google Shape;733;p8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34" name="Google Shape;734;p85"/>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735" name="Google Shape;735;p85"/>
          <p:cNvSpPr txBox="1"/>
          <p:nvPr>
            <p:ph idx="1" type="body"/>
          </p:nvPr>
        </p:nvSpPr>
        <p:spPr>
          <a:xfrm>
            <a:off x="489350" y="1623900"/>
            <a:ext cx="5637000" cy="2200500"/>
          </a:xfrm>
          <a:prstGeom prst="rect">
            <a:avLst/>
          </a:prstGeom>
          <a:noFill/>
          <a:ln>
            <a:noFill/>
          </a:ln>
        </p:spPr>
        <p:txBody>
          <a:bodyPr anchorCtr="0" anchor="t" bIns="34275" lIns="68575" spcFirstLastPara="1" rIns="68575" wrap="square" tIns="34275">
            <a:normAutofit/>
          </a:bodyPr>
          <a:lstStyle/>
          <a:p>
            <a:pPr indent="-323850" lvl="0" marL="457200" rtl="0" algn="l">
              <a:spcBef>
                <a:spcPts val="0"/>
              </a:spcBef>
              <a:spcAft>
                <a:spcPts val="0"/>
              </a:spcAft>
              <a:buSzPts val="1500"/>
              <a:buChar char="●"/>
            </a:pPr>
            <a:r>
              <a:rPr lang="en"/>
              <a:t>HotPotQA (Question Answering)</a:t>
            </a:r>
            <a:endParaRPr/>
          </a:p>
          <a:p>
            <a:pPr indent="-323850" lvl="0" marL="457200" rtl="0" algn="l">
              <a:spcBef>
                <a:spcPts val="0"/>
              </a:spcBef>
              <a:spcAft>
                <a:spcPts val="0"/>
              </a:spcAft>
              <a:buSzPts val="1500"/>
              <a:buChar char="●"/>
            </a:pPr>
            <a:r>
              <a:rPr lang="en"/>
              <a:t>Fever (Fact Verification)</a:t>
            </a:r>
            <a:endParaRPr/>
          </a:p>
          <a:p>
            <a:pPr indent="-323850" lvl="0" marL="457200" rtl="0" algn="l">
              <a:spcBef>
                <a:spcPts val="0"/>
              </a:spcBef>
              <a:spcAft>
                <a:spcPts val="0"/>
              </a:spcAft>
              <a:buSzPts val="1500"/>
              <a:buChar char="●"/>
            </a:pPr>
            <a:r>
              <a:rPr lang="en"/>
              <a:t>ALFWorld (Text-Based Game)</a:t>
            </a:r>
            <a:endParaRPr/>
          </a:p>
          <a:p>
            <a:pPr indent="-323850" lvl="0" marL="457200" rtl="0" algn="l">
              <a:spcBef>
                <a:spcPts val="0"/>
              </a:spcBef>
              <a:spcAft>
                <a:spcPts val="0"/>
              </a:spcAft>
              <a:buSzPts val="1500"/>
              <a:buChar char="●"/>
            </a:pPr>
            <a:r>
              <a:rPr lang="en"/>
              <a:t>WebShop (Webpage Navigation)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8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Knowledge Intensive Reasoning Tasks</a:t>
            </a:r>
            <a:endParaRPr/>
          </a:p>
        </p:txBody>
      </p:sp>
      <p:sp>
        <p:nvSpPr>
          <p:cNvPr id="742" name="Google Shape;742;p8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43" name="Google Shape;743;p8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744" name="Google Shape;744;p86"/>
          <p:cNvSpPr txBox="1"/>
          <p:nvPr>
            <p:ph idx="1" type="body"/>
          </p:nvPr>
        </p:nvSpPr>
        <p:spPr>
          <a:xfrm>
            <a:off x="489350" y="1623900"/>
            <a:ext cx="5637000" cy="2200500"/>
          </a:xfrm>
          <a:prstGeom prst="rect">
            <a:avLst/>
          </a:prstGeom>
          <a:noFill/>
          <a:ln>
            <a:noFill/>
          </a:ln>
        </p:spPr>
        <p:txBody>
          <a:bodyPr anchorCtr="0" anchor="t" bIns="34275" lIns="68575" spcFirstLastPara="1" rIns="68575" wrap="square" tIns="34275">
            <a:noAutofit/>
          </a:bodyPr>
          <a:lstStyle/>
          <a:p>
            <a:pPr indent="-323850" lvl="0" marL="457200" rtl="0" algn="l">
              <a:spcBef>
                <a:spcPts val="0"/>
              </a:spcBef>
              <a:spcAft>
                <a:spcPts val="0"/>
              </a:spcAft>
              <a:buSzPts val="1500"/>
              <a:buChar char="●"/>
            </a:pPr>
            <a:r>
              <a:rPr lang="en"/>
              <a:t>HotPotQA (Question Answering) -  a multi-hop question answering benchmark that requires reasoning over two or more Wikipedia passages</a:t>
            </a:r>
            <a:br>
              <a:rPr lang="en"/>
            </a:br>
            <a:endParaRPr b="1"/>
          </a:p>
          <a:p>
            <a:pPr indent="-323850" lvl="0" marL="457200" rtl="0" algn="l">
              <a:spcBef>
                <a:spcPts val="0"/>
              </a:spcBef>
              <a:spcAft>
                <a:spcPts val="0"/>
              </a:spcAft>
              <a:buSzPts val="1500"/>
              <a:buChar char="●"/>
            </a:pPr>
            <a:r>
              <a:rPr lang="en"/>
              <a:t>Fever (Fact Verification) - </a:t>
            </a:r>
            <a:r>
              <a:rPr lang="en"/>
              <a:t>a fact verification benchmark where each claim is annotated SUPPORTS, REFUTES, or NOT ENOUGH INFO, based on if there exists a Wikipedia passage to verify the claim</a:t>
            </a:r>
            <a:endParaRPr/>
          </a:p>
          <a:p>
            <a:pPr indent="0" lvl="0" marL="457200" rtl="0" algn="l">
              <a:spcBef>
                <a:spcPts val="0"/>
              </a:spcBef>
              <a:spcAft>
                <a:spcPts val="0"/>
              </a:spcAft>
              <a:buNone/>
            </a:pPr>
            <a:r>
              <a:rPr lang="en">
                <a:solidFill>
                  <a:schemeClr val="dk1"/>
                </a:solidFill>
              </a:rPr>
              <a:t>		 	 	 		</a:t>
            </a:r>
            <a:endParaRPr>
              <a:solidFill>
                <a:schemeClr val="dk1"/>
              </a:solidFill>
            </a:endParaRPr>
          </a:p>
          <a:p>
            <a:pPr indent="0" lvl="0" marL="457200" rtl="0" algn="l">
              <a:spcBef>
                <a:spcPts val="0"/>
              </a:spcBef>
              <a:spcAft>
                <a:spcPts val="0"/>
              </a:spcAft>
              <a:buNone/>
            </a:pPr>
            <a:r>
              <a:rPr lang="en">
                <a:solidFill>
                  <a:schemeClr val="dk1"/>
                </a:solidFill>
              </a:rPr>
              <a:t>			</a:t>
            </a:r>
            <a:endParaRPr>
              <a:solidFill>
                <a:schemeClr val="dk1"/>
              </a:solidFill>
            </a:endParaRPr>
          </a:p>
          <a:p>
            <a:pPr indent="0" lvl="0" marL="457200" rtl="0" algn="l">
              <a:spcBef>
                <a:spcPts val="0"/>
              </a:spcBef>
              <a:spcAft>
                <a:spcPts val="0"/>
              </a:spcAft>
              <a:buNone/>
            </a:pPr>
            <a:r>
              <a:rPr lang="en">
                <a:solidFill>
                  <a:schemeClr val="dk1"/>
                </a:solidFill>
              </a:rPr>
              <a:t>				</a:t>
            </a:r>
            <a:endParaRPr>
              <a:solidFill>
                <a:schemeClr val="dk1"/>
              </a:solidFill>
            </a:endParaRPr>
          </a:p>
          <a:p>
            <a:pPr indent="0" lvl="0" marL="0" rtl="0" algn="l">
              <a:lnSpc>
                <a:spcPct val="115000"/>
              </a:lnSpc>
              <a:spcBef>
                <a:spcPts val="0"/>
              </a:spcBef>
              <a:spcAft>
                <a:spcPts val="0"/>
              </a:spcAft>
              <a:buNone/>
            </a:pPr>
            <a:r>
              <a:rPr lang="en">
                <a:solidFill>
                  <a:schemeClr val="dk1"/>
                </a:solidFill>
              </a:rPr>
              <a:t>				</a:t>
            </a:r>
            <a:endParaRPr>
              <a:solidFill>
                <a:schemeClr val="dk1"/>
              </a:solidFill>
            </a:endParaRPr>
          </a:p>
          <a:p>
            <a:pPr indent="0" lvl="0" marL="457200" rtl="0" algn="l">
              <a:spcBef>
                <a:spcPts val="0"/>
              </a:spcBef>
              <a:spcAft>
                <a:spcPts val="0"/>
              </a:spcAft>
              <a:buNone/>
            </a:pPr>
            <a:r>
              <a:rPr lang="en">
                <a:solidFill>
                  <a:schemeClr val="dk1"/>
                </a:solidFill>
              </a:rPr>
              <a:t>			</a:t>
            </a:r>
            <a:endParaRPr>
              <a:solidFill>
                <a:schemeClr val="dk1"/>
              </a:solidFill>
            </a:endParaRPr>
          </a:p>
          <a:p>
            <a:pPr indent="0" lvl="0" marL="457200" rtl="0" algn="l">
              <a:spcBef>
                <a:spcPts val="0"/>
              </a:spcBef>
              <a:spcAft>
                <a:spcPts val="0"/>
              </a:spcAft>
              <a:buNone/>
            </a:pPr>
            <a:r>
              <a:rPr lang="en">
                <a:solidFill>
                  <a:schemeClr val="dk1"/>
                </a:solidFill>
              </a:rPr>
              <a:t>		</a:t>
            </a:r>
            <a:endParaRPr>
              <a:solidFill>
                <a:schemeClr val="dk1"/>
              </a:solidFill>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8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Action Space</a:t>
            </a:r>
            <a:endParaRPr/>
          </a:p>
        </p:txBody>
      </p:sp>
      <p:sp>
        <p:nvSpPr>
          <p:cNvPr id="751" name="Google Shape;751;p8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52" name="Google Shape;752;p87"/>
          <p:cNvSpPr txBox="1"/>
          <p:nvPr>
            <p:ph idx="1" type="body"/>
          </p:nvPr>
        </p:nvSpPr>
        <p:spPr>
          <a:xfrm>
            <a:off x="489350" y="1623900"/>
            <a:ext cx="6522600" cy="2200500"/>
          </a:xfrm>
          <a:prstGeom prst="rect">
            <a:avLst/>
          </a:prstGeom>
          <a:noFill/>
          <a:ln>
            <a:noFill/>
          </a:ln>
        </p:spPr>
        <p:txBody>
          <a:bodyPr anchorCtr="0" anchor="t" bIns="34275" lIns="68575" spcFirstLastPara="1" rIns="68575" wrap="square" tIns="34275">
            <a:noAutofit/>
          </a:bodyPr>
          <a:lstStyle/>
          <a:p>
            <a:pPr indent="0" lvl="0" marL="457200" marR="0" rtl="0" algn="l">
              <a:lnSpc>
                <a:spcPct val="80000"/>
              </a:lnSpc>
              <a:spcBef>
                <a:spcPts val="0"/>
              </a:spcBef>
              <a:spcAft>
                <a:spcPts val="0"/>
              </a:spcAft>
              <a:buNone/>
            </a:pPr>
            <a:r>
              <a:rPr lang="en"/>
              <a:t>Design of Wikipedia Web API with 3 Actions:</a:t>
            </a:r>
            <a:br>
              <a:rPr lang="en"/>
            </a:br>
            <a:br>
              <a:rPr lang="en"/>
            </a:br>
            <a:endParaRPr/>
          </a:p>
          <a:p>
            <a:pPr indent="-323850" lvl="0" marL="914400" marR="0" rtl="0" algn="l">
              <a:lnSpc>
                <a:spcPct val="80000"/>
              </a:lnSpc>
              <a:spcBef>
                <a:spcPts val="0"/>
              </a:spcBef>
              <a:spcAft>
                <a:spcPts val="0"/>
              </a:spcAft>
              <a:buSzPts val="1500"/>
              <a:buChar char="●"/>
            </a:pPr>
            <a:r>
              <a:rPr lang="en"/>
              <a:t>Search[entity]:</a:t>
            </a:r>
            <a:endParaRPr/>
          </a:p>
          <a:p>
            <a:pPr indent="-323850" lvl="1" marL="1371600" marR="0" rtl="0" algn="l">
              <a:lnSpc>
                <a:spcPct val="80000"/>
              </a:lnSpc>
              <a:spcBef>
                <a:spcPts val="0"/>
              </a:spcBef>
              <a:spcAft>
                <a:spcPts val="0"/>
              </a:spcAft>
              <a:buSzPts val="1500"/>
              <a:buChar char="○"/>
            </a:pPr>
            <a:r>
              <a:rPr lang="en" sz="1500">
                <a:solidFill>
                  <a:schemeClr val="dk2"/>
                </a:solidFill>
              </a:rPr>
              <a:t>Retrieves first 5 sentences from an entity’s Wikipedia page or suggests top-5 similar entities if not found.</a:t>
            </a:r>
            <a:br>
              <a:rPr lang="en" sz="1500">
                <a:solidFill>
                  <a:schemeClr val="dk2"/>
                </a:solidFill>
              </a:rPr>
            </a:br>
            <a:endParaRPr sz="1500">
              <a:solidFill>
                <a:schemeClr val="dk2"/>
              </a:solidFill>
            </a:endParaRPr>
          </a:p>
          <a:p>
            <a:pPr indent="-323850" lvl="0" marL="914400" marR="0" rtl="0" algn="l">
              <a:lnSpc>
                <a:spcPct val="80000"/>
              </a:lnSpc>
              <a:spcBef>
                <a:spcPts val="0"/>
              </a:spcBef>
              <a:spcAft>
                <a:spcPts val="0"/>
              </a:spcAft>
              <a:buSzPts val="1500"/>
              <a:buChar char="●"/>
            </a:pPr>
            <a:r>
              <a:rPr lang="en"/>
              <a:t>Lookup[string]:</a:t>
            </a:r>
            <a:endParaRPr/>
          </a:p>
          <a:p>
            <a:pPr indent="-323850" lvl="1" marL="1371600" marR="0" rtl="0" algn="l">
              <a:lnSpc>
                <a:spcPct val="80000"/>
              </a:lnSpc>
              <a:spcBef>
                <a:spcPts val="0"/>
              </a:spcBef>
              <a:spcAft>
                <a:spcPts val="0"/>
              </a:spcAft>
              <a:buSzPts val="1500"/>
              <a:buChar char="○"/>
            </a:pPr>
            <a:r>
              <a:rPr lang="en" sz="1500">
                <a:solidFill>
                  <a:schemeClr val="dk2"/>
                </a:solidFill>
              </a:rPr>
              <a:t>Simulates browser's Ctrl+F functionality, returning the next sentence containing the given string in a page.</a:t>
            </a:r>
            <a:br>
              <a:rPr lang="en" sz="1500">
                <a:solidFill>
                  <a:schemeClr val="dk2"/>
                </a:solidFill>
              </a:rPr>
            </a:br>
            <a:endParaRPr sz="1500">
              <a:solidFill>
                <a:schemeClr val="dk2"/>
              </a:solidFill>
            </a:endParaRPr>
          </a:p>
          <a:p>
            <a:pPr indent="-323850" lvl="0" marL="914400" marR="0" rtl="0" algn="l">
              <a:lnSpc>
                <a:spcPct val="80000"/>
              </a:lnSpc>
              <a:spcBef>
                <a:spcPts val="0"/>
              </a:spcBef>
              <a:spcAft>
                <a:spcPts val="0"/>
              </a:spcAft>
              <a:buSzPts val="1500"/>
              <a:buChar char="●"/>
            </a:pPr>
            <a:r>
              <a:rPr lang="en"/>
              <a:t>Finish[answer]:</a:t>
            </a:r>
            <a:endParaRPr/>
          </a:p>
          <a:p>
            <a:pPr indent="-323850" lvl="1" marL="1371600" marR="0" rtl="0" algn="l">
              <a:lnSpc>
                <a:spcPct val="80000"/>
              </a:lnSpc>
              <a:spcBef>
                <a:spcPts val="0"/>
              </a:spcBef>
              <a:spcAft>
                <a:spcPts val="0"/>
              </a:spcAft>
              <a:buSzPts val="1500"/>
              <a:buChar char="○"/>
            </a:pPr>
            <a:r>
              <a:rPr lang="en" sz="1500">
                <a:solidFill>
                  <a:schemeClr val="dk2"/>
                </a:solidFill>
              </a:rPr>
              <a:t>Completes the task with the final answer</a:t>
            </a:r>
            <a:r>
              <a:rPr lang="en" sz="1500"/>
              <a:t>.</a:t>
            </a:r>
            <a:endParaRPr sz="1500"/>
          </a:p>
          <a:p>
            <a:pPr indent="0" lvl="0" marL="0" rtl="0" algn="l">
              <a:lnSpc>
                <a:spcPct val="80000"/>
              </a:lnSpc>
              <a:spcBef>
                <a:spcPts val="0"/>
              </a:spcBef>
              <a:spcAft>
                <a:spcPts val="0"/>
              </a:spcAft>
              <a:buClr>
                <a:schemeClr val="dk1"/>
              </a:buClr>
              <a:buSzPts val="852"/>
              <a:buFont typeface="Arial"/>
              <a:buNone/>
            </a:pPr>
            <a:r>
              <a:t/>
            </a:r>
            <a:endParaRPr/>
          </a:p>
          <a:p>
            <a:pPr indent="0" lvl="0" marL="0" rtl="0" algn="l">
              <a:lnSpc>
                <a:spcPct val="80000"/>
              </a:lnSpc>
              <a:spcBef>
                <a:spcPts val="0"/>
              </a:spcBef>
              <a:spcAft>
                <a:spcPts val="0"/>
              </a:spcAft>
              <a:buSzPts val="852"/>
              <a:buNone/>
            </a:pPr>
            <a:r>
              <a:t/>
            </a:r>
            <a:endParaRPr/>
          </a:p>
        </p:txBody>
      </p:sp>
      <p:sp>
        <p:nvSpPr>
          <p:cNvPr id="753" name="Google Shape;753;p8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88"/>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Key Results</a:t>
            </a:r>
            <a:endParaRPr/>
          </a:p>
        </p:txBody>
      </p:sp>
      <p:sp>
        <p:nvSpPr>
          <p:cNvPr id="760" name="Google Shape;760;p8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61" name="Google Shape;761;p8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pic>
        <p:nvPicPr>
          <p:cNvPr id="762" name="Google Shape;762;p88"/>
          <p:cNvPicPr preferRelativeResize="0"/>
          <p:nvPr/>
        </p:nvPicPr>
        <p:blipFill>
          <a:blip r:embed="rId3">
            <a:alphaModFix/>
          </a:blip>
          <a:stretch>
            <a:fillRect/>
          </a:stretch>
        </p:blipFill>
        <p:spPr>
          <a:xfrm>
            <a:off x="1277963" y="1291872"/>
            <a:ext cx="6588075" cy="31125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8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Key Findings</a:t>
            </a:r>
            <a:endParaRPr/>
          </a:p>
        </p:txBody>
      </p:sp>
      <p:sp>
        <p:nvSpPr>
          <p:cNvPr id="769" name="Google Shape;769;p8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70" name="Google Shape;770;p89"/>
          <p:cNvSpPr txBox="1"/>
          <p:nvPr>
            <p:ph idx="1" type="body"/>
          </p:nvPr>
        </p:nvSpPr>
        <p:spPr>
          <a:xfrm>
            <a:off x="489350" y="1623900"/>
            <a:ext cx="4984800" cy="2200500"/>
          </a:xfrm>
          <a:prstGeom prst="rect">
            <a:avLst/>
          </a:prstGeom>
          <a:noFill/>
          <a:ln>
            <a:noFill/>
          </a:ln>
        </p:spPr>
        <p:txBody>
          <a:bodyPr anchorCtr="0" anchor="t" bIns="34275" lIns="68575" spcFirstLastPara="1" rIns="68575" wrap="square" tIns="34275">
            <a:noAutofit/>
          </a:bodyPr>
          <a:lstStyle/>
          <a:p>
            <a:pPr indent="-323850" lvl="0" marL="457200" rtl="0" algn="l">
              <a:lnSpc>
                <a:spcPct val="80000"/>
              </a:lnSpc>
              <a:spcBef>
                <a:spcPts val="0"/>
              </a:spcBef>
              <a:spcAft>
                <a:spcPts val="0"/>
              </a:spcAft>
              <a:buSzPts val="1500"/>
              <a:buChar char="●"/>
            </a:pPr>
            <a:r>
              <a:rPr lang="en"/>
              <a:t>HotPotQA &amp; Fever: ReAct outperforms vanilla action generation models and is competitive with Chain-of-Thought (CoT) reasoning.</a:t>
            </a:r>
            <a:br>
              <a:rPr lang="en"/>
            </a:br>
            <a:br>
              <a:rPr lang="en"/>
            </a:br>
            <a:br>
              <a:rPr lang="en"/>
            </a:br>
            <a:endParaRPr/>
          </a:p>
          <a:p>
            <a:pPr indent="-323850" lvl="0" marL="457200" rtl="0" algn="l">
              <a:lnSpc>
                <a:spcPct val="80000"/>
              </a:lnSpc>
              <a:spcBef>
                <a:spcPts val="0"/>
              </a:spcBef>
              <a:spcAft>
                <a:spcPts val="0"/>
              </a:spcAft>
              <a:buSzPts val="1500"/>
              <a:buChar char="●"/>
            </a:pPr>
            <a:r>
              <a:rPr lang="en"/>
              <a:t>Best Approach: Combination of ReAct and CoT enables use of internal knowledge and externally obtained information during reasoning.</a:t>
            </a:r>
            <a:endParaRPr/>
          </a:p>
          <a:p>
            <a:pPr indent="0" lvl="0" marL="0" rtl="0" algn="l">
              <a:lnSpc>
                <a:spcPct val="80000"/>
              </a:lnSpc>
              <a:spcBef>
                <a:spcPts val="0"/>
              </a:spcBef>
              <a:spcAft>
                <a:spcPts val="0"/>
              </a:spcAft>
              <a:buSzPts val="852"/>
              <a:buNone/>
            </a:pPr>
            <a:r>
              <a:t/>
            </a:r>
            <a:endParaRPr/>
          </a:p>
          <a:p>
            <a:pPr indent="0" lvl="0" marL="0" rtl="0" algn="l">
              <a:lnSpc>
                <a:spcPct val="80000"/>
              </a:lnSpc>
              <a:spcBef>
                <a:spcPts val="0"/>
              </a:spcBef>
              <a:spcAft>
                <a:spcPts val="0"/>
              </a:spcAft>
              <a:buSzPts val="852"/>
              <a:buNone/>
            </a:pPr>
            <a:r>
              <a:t/>
            </a:r>
            <a:endParaRPr/>
          </a:p>
          <a:p>
            <a:pPr indent="0" lvl="0" marL="0" rtl="0" algn="l">
              <a:lnSpc>
                <a:spcPct val="80000"/>
              </a:lnSpc>
              <a:spcBef>
                <a:spcPts val="0"/>
              </a:spcBef>
              <a:spcAft>
                <a:spcPts val="0"/>
              </a:spcAft>
              <a:buClr>
                <a:schemeClr val="dk1"/>
              </a:buClr>
              <a:buSzPts val="852"/>
              <a:buFont typeface="Arial"/>
              <a:buNone/>
            </a:pPr>
            <a:r>
              <a:t/>
            </a:r>
            <a:endParaRPr/>
          </a:p>
          <a:p>
            <a:pPr indent="0" lvl="0" marL="0" rtl="0" algn="l">
              <a:lnSpc>
                <a:spcPct val="80000"/>
              </a:lnSpc>
              <a:spcBef>
                <a:spcPts val="0"/>
              </a:spcBef>
              <a:spcAft>
                <a:spcPts val="0"/>
              </a:spcAft>
              <a:buClr>
                <a:schemeClr val="dk1"/>
              </a:buClr>
              <a:buSzPts val="852"/>
              <a:buFont typeface="Arial"/>
              <a:buNone/>
            </a:pPr>
            <a:r>
              <a:t/>
            </a:r>
            <a:endParaRPr/>
          </a:p>
          <a:p>
            <a:pPr indent="0" lvl="0" marL="0" rtl="0" algn="l">
              <a:lnSpc>
                <a:spcPct val="80000"/>
              </a:lnSpc>
              <a:spcBef>
                <a:spcPts val="0"/>
              </a:spcBef>
              <a:spcAft>
                <a:spcPts val="0"/>
              </a:spcAft>
              <a:buClr>
                <a:schemeClr val="dk1"/>
              </a:buClr>
              <a:buSzPts val="852"/>
              <a:buFont typeface="Arial"/>
              <a:buNone/>
            </a:pPr>
            <a:r>
              <a:t/>
            </a:r>
            <a:endParaRPr/>
          </a:p>
          <a:p>
            <a:pPr indent="0" lvl="0" marL="0" rtl="0" algn="l">
              <a:lnSpc>
                <a:spcPct val="80000"/>
              </a:lnSpc>
              <a:spcBef>
                <a:spcPts val="0"/>
              </a:spcBef>
              <a:spcAft>
                <a:spcPts val="0"/>
              </a:spcAft>
              <a:buClr>
                <a:schemeClr val="dk1"/>
              </a:buClr>
              <a:buSzPts val="852"/>
              <a:buFont typeface="Arial"/>
              <a:buNone/>
            </a:pPr>
            <a:r>
              <a:t/>
            </a:r>
            <a:endParaRPr/>
          </a:p>
          <a:p>
            <a:pPr indent="0" lvl="0" marL="0" rtl="0" algn="l">
              <a:lnSpc>
                <a:spcPct val="80000"/>
              </a:lnSpc>
              <a:spcBef>
                <a:spcPts val="0"/>
              </a:spcBef>
              <a:spcAft>
                <a:spcPts val="0"/>
              </a:spcAft>
              <a:buSzPts val="852"/>
              <a:buNone/>
            </a:pPr>
            <a:r>
              <a:t/>
            </a:r>
            <a:endParaRPr/>
          </a:p>
        </p:txBody>
      </p:sp>
      <p:sp>
        <p:nvSpPr>
          <p:cNvPr id="771" name="Google Shape;771;p8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9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ReAct v/s CoT Behavioral Differences</a:t>
            </a:r>
            <a:endParaRPr/>
          </a:p>
        </p:txBody>
      </p:sp>
      <p:sp>
        <p:nvSpPr>
          <p:cNvPr id="778" name="Google Shape;778;p9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79" name="Google Shape;779;p90"/>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780" name="Google Shape;780;p90"/>
          <p:cNvSpPr txBox="1"/>
          <p:nvPr/>
        </p:nvSpPr>
        <p:spPr>
          <a:xfrm>
            <a:off x="489350" y="1360700"/>
            <a:ext cx="6075600" cy="216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b="1" sz="1500">
              <a:solidFill>
                <a:schemeClr val="dk1"/>
              </a:solidFill>
            </a:endParaRPr>
          </a:p>
          <a:p>
            <a:pPr indent="-323850" lvl="0" marL="457200" marR="0" rtl="0" algn="l">
              <a:lnSpc>
                <a:spcPct val="80000"/>
              </a:lnSpc>
              <a:spcBef>
                <a:spcPts val="400"/>
              </a:spcBef>
              <a:spcAft>
                <a:spcPts val="0"/>
              </a:spcAft>
              <a:buClr>
                <a:schemeClr val="dk2"/>
              </a:buClr>
              <a:buSzPts val="1500"/>
              <a:buChar char="●"/>
            </a:pPr>
            <a:r>
              <a:rPr b="1" lang="en" sz="1500">
                <a:solidFill>
                  <a:schemeClr val="dk2"/>
                </a:solidFill>
              </a:rPr>
              <a:t>Hallucination</a:t>
            </a:r>
            <a:r>
              <a:rPr lang="en" sz="1500">
                <a:solidFill>
                  <a:schemeClr val="dk2"/>
                </a:solidFill>
              </a:rPr>
              <a:t>: CoT struggles with hallucination, leading to more false positives.</a:t>
            </a:r>
            <a:br>
              <a:rPr lang="en" sz="1500">
                <a:solidFill>
                  <a:schemeClr val="dk2"/>
                </a:solidFill>
              </a:rPr>
            </a:br>
            <a:endParaRPr sz="1500">
              <a:solidFill>
                <a:schemeClr val="dk2"/>
              </a:solidFill>
            </a:endParaRPr>
          </a:p>
          <a:p>
            <a:pPr indent="-323850" lvl="0" marL="457200" marR="0" rtl="0" algn="l">
              <a:lnSpc>
                <a:spcPct val="80000"/>
              </a:lnSpc>
              <a:spcBef>
                <a:spcPts val="0"/>
              </a:spcBef>
              <a:spcAft>
                <a:spcPts val="0"/>
              </a:spcAft>
              <a:buClr>
                <a:schemeClr val="dk2"/>
              </a:buClr>
              <a:buSzPts val="1500"/>
              <a:buChar char="●"/>
            </a:pPr>
            <a:r>
              <a:rPr b="1" lang="en" sz="1500">
                <a:solidFill>
                  <a:schemeClr val="dk2"/>
                </a:solidFill>
              </a:rPr>
              <a:t>Grounded &amp; Trustworthy Reasoning</a:t>
            </a:r>
            <a:r>
              <a:rPr lang="en" sz="1500">
                <a:solidFill>
                  <a:schemeClr val="dk2"/>
                </a:solidFill>
              </a:rPr>
              <a:t>: ReAct, aided by external knowledge, offers more reliable reasoning traces.</a:t>
            </a:r>
            <a:br>
              <a:rPr lang="en" sz="1500">
                <a:solidFill>
                  <a:schemeClr val="dk2"/>
                </a:solidFill>
              </a:rPr>
            </a:br>
            <a:endParaRPr sz="1500">
              <a:solidFill>
                <a:schemeClr val="dk2"/>
              </a:solidFill>
            </a:endParaRPr>
          </a:p>
          <a:p>
            <a:pPr indent="-323850" lvl="0" marL="457200" marR="0" rtl="0" algn="l">
              <a:lnSpc>
                <a:spcPct val="80000"/>
              </a:lnSpc>
              <a:spcBef>
                <a:spcPts val="0"/>
              </a:spcBef>
              <a:spcAft>
                <a:spcPts val="0"/>
              </a:spcAft>
              <a:buClr>
                <a:schemeClr val="dk2"/>
              </a:buClr>
              <a:buSzPts val="1500"/>
              <a:buChar char="●"/>
            </a:pPr>
            <a:r>
              <a:rPr b="1" lang="en" sz="1500">
                <a:solidFill>
                  <a:schemeClr val="dk2"/>
                </a:solidFill>
              </a:rPr>
              <a:t>Flexibility Trade-Off</a:t>
            </a:r>
            <a:r>
              <a:rPr lang="en" sz="1500">
                <a:solidFill>
                  <a:schemeClr val="dk2"/>
                </a:solidFill>
              </a:rPr>
              <a:t>: The structured nature of ReAct limits flexibility in reasoning steps, causing more errors in some cases.</a:t>
            </a:r>
            <a:endParaRPr sz="15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91"/>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Finetuning with ReAct</a:t>
            </a:r>
            <a:endParaRPr/>
          </a:p>
        </p:txBody>
      </p:sp>
      <p:sp>
        <p:nvSpPr>
          <p:cNvPr id="787" name="Google Shape;787;p9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88" name="Google Shape;788;p91"/>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789" name="Google Shape;789;p91"/>
          <p:cNvSpPr txBox="1"/>
          <p:nvPr/>
        </p:nvSpPr>
        <p:spPr>
          <a:xfrm>
            <a:off x="489350" y="1360700"/>
            <a:ext cx="6075600" cy="20319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None/>
            </a:pPr>
            <a:r>
              <a:t/>
            </a:r>
            <a:endParaRPr b="1" sz="1500">
              <a:solidFill>
                <a:schemeClr val="dk2"/>
              </a:solidFill>
            </a:endParaRPr>
          </a:p>
          <a:p>
            <a:pPr indent="-323850" lvl="0" marL="457200" marR="0" rtl="0" algn="l">
              <a:lnSpc>
                <a:spcPct val="80000"/>
              </a:lnSpc>
              <a:spcBef>
                <a:spcPts val="0"/>
              </a:spcBef>
              <a:spcAft>
                <a:spcPts val="0"/>
              </a:spcAft>
              <a:buClr>
                <a:schemeClr val="dk2"/>
              </a:buClr>
              <a:buSzPts val="1500"/>
              <a:buChar char="●"/>
            </a:pPr>
            <a:r>
              <a:rPr lang="en" sz="1500">
                <a:solidFill>
                  <a:schemeClr val="dk2"/>
                </a:solidFill>
              </a:rPr>
              <a:t>ReAct, when fine-tuned, significantly outperforms all prompting methods (Standard, CoT, Act) on HotPotQA.</a:t>
            </a:r>
            <a:endParaRPr sz="1500">
              <a:solidFill>
                <a:schemeClr val="dk2"/>
              </a:solidFill>
            </a:endParaRPr>
          </a:p>
          <a:p>
            <a:pPr indent="0" lvl="0" marL="0" marR="0" rtl="0" algn="l">
              <a:lnSpc>
                <a:spcPct val="80000"/>
              </a:lnSpc>
              <a:spcBef>
                <a:spcPts val="0"/>
              </a:spcBef>
              <a:spcAft>
                <a:spcPts val="0"/>
              </a:spcAft>
              <a:buNone/>
            </a:pPr>
            <a:r>
              <a:t/>
            </a:r>
            <a:endParaRPr sz="1500">
              <a:solidFill>
                <a:schemeClr val="dk2"/>
              </a:solidFill>
            </a:endParaRPr>
          </a:p>
          <a:p>
            <a:pPr indent="-323850" lvl="0" marL="457200" marR="0" rtl="0" algn="l">
              <a:lnSpc>
                <a:spcPct val="80000"/>
              </a:lnSpc>
              <a:spcBef>
                <a:spcPts val="0"/>
              </a:spcBef>
              <a:spcAft>
                <a:spcPts val="0"/>
              </a:spcAft>
              <a:buClr>
                <a:schemeClr val="dk2"/>
              </a:buClr>
              <a:buSzPts val="1500"/>
              <a:buChar char="●"/>
            </a:pPr>
            <a:r>
              <a:rPr lang="en" sz="1500">
                <a:solidFill>
                  <a:schemeClr val="dk2"/>
                </a:solidFill>
              </a:rPr>
              <a:t>PaLM-8B fine-tuned ReAct outperforms PaLM-62B prompting methods.</a:t>
            </a:r>
            <a:br>
              <a:rPr lang="en" sz="1500">
                <a:solidFill>
                  <a:schemeClr val="dk2"/>
                </a:solidFill>
              </a:rPr>
            </a:br>
            <a:endParaRPr sz="1500">
              <a:solidFill>
                <a:schemeClr val="dk2"/>
              </a:solidFill>
            </a:endParaRPr>
          </a:p>
          <a:p>
            <a:pPr indent="-323850" lvl="0" marL="457200" marR="0" rtl="0" algn="l">
              <a:lnSpc>
                <a:spcPct val="80000"/>
              </a:lnSpc>
              <a:spcBef>
                <a:spcPts val="0"/>
              </a:spcBef>
              <a:spcAft>
                <a:spcPts val="0"/>
              </a:spcAft>
              <a:buClr>
                <a:schemeClr val="dk2"/>
              </a:buClr>
              <a:buSzPts val="1500"/>
              <a:buChar char="●"/>
            </a:pPr>
            <a:r>
              <a:rPr lang="en" sz="1500">
                <a:solidFill>
                  <a:schemeClr val="dk2"/>
                </a:solidFill>
              </a:rPr>
              <a:t>Key Advantage: Fine-tuning allows ReAct to effectively generalize for knowledge reasoning tasks, outperforming other methods that focus on memorization</a:t>
            </a:r>
            <a:r>
              <a:rPr lang="en" sz="1500">
                <a:solidFill>
                  <a:schemeClr val="dk1"/>
                </a:solidFill>
              </a:rPr>
              <a:t>.</a:t>
            </a:r>
            <a:endParaRPr b="1" sz="15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Can LLMs reason?</a:t>
            </a:r>
            <a:endParaRPr/>
          </a:p>
        </p:txBody>
      </p:sp>
      <p:sp>
        <p:nvSpPr>
          <p:cNvPr id="329" name="Google Shape;329;p4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330" name="Google Shape;330;p4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31" name="Google Shape;331;p47"/>
          <p:cNvSpPr/>
          <p:nvPr/>
        </p:nvSpPr>
        <p:spPr>
          <a:xfrm>
            <a:off x="4223100" y="2251350"/>
            <a:ext cx="1352400" cy="640800"/>
          </a:xfrm>
          <a:prstGeom prst="rect">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LLM</a:t>
            </a:r>
            <a:endParaRPr/>
          </a:p>
        </p:txBody>
      </p:sp>
      <p:sp>
        <p:nvSpPr>
          <p:cNvPr id="332" name="Google Shape;332;p47"/>
          <p:cNvSpPr/>
          <p:nvPr/>
        </p:nvSpPr>
        <p:spPr>
          <a:xfrm>
            <a:off x="1155175" y="1099925"/>
            <a:ext cx="23925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This movie sucks!</a:t>
            </a:r>
            <a:endParaRPr sz="1100"/>
          </a:p>
        </p:txBody>
      </p:sp>
      <p:sp>
        <p:nvSpPr>
          <p:cNvPr id="333" name="Google Shape;333;p47"/>
          <p:cNvSpPr/>
          <p:nvPr/>
        </p:nvSpPr>
        <p:spPr>
          <a:xfrm>
            <a:off x="1155175" y="1910386"/>
            <a:ext cx="23925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What football team is called the invincibles?</a:t>
            </a:r>
            <a:endParaRPr sz="1100"/>
          </a:p>
        </p:txBody>
      </p:sp>
      <p:sp>
        <p:nvSpPr>
          <p:cNvPr id="334" name="Google Shape;334;p47"/>
          <p:cNvSpPr/>
          <p:nvPr/>
        </p:nvSpPr>
        <p:spPr>
          <a:xfrm>
            <a:off x="1155175" y="2720848"/>
            <a:ext cx="2392500" cy="5292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Concatenate the last letter of each word in this sentence “today was a good day”</a:t>
            </a:r>
            <a:endParaRPr sz="1100"/>
          </a:p>
        </p:txBody>
      </p:sp>
      <p:sp>
        <p:nvSpPr>
          <p:cNvPr id="335" name="Google Shape;335;p47"/>
          <p:cNvSpPr/>
          <p:nvPr/>
        </p:nvSpPr>
        <p:spPr>
          <a:xfrm>
            <a:off x="1155175" y="3531325"/>
            <a:ext cx="2392500" cy="5292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The cafeteria had 23 apples, if they used 20 and bought 6 more, how many more do they have?</a:t>
            </a:r>
            <a:endParaRPr sz="1100"/>
          </a:p>
        </p:txBody>
      </p:sp>
      <p:sp>
        <p:nvSpPr>
          <p:cNvPr id="336" name="Google Shape;336;p47"/>
          <p:cNvSpPr/>
          <p:nvPr/>
        </p:nvSpPr>
        <p:spPr>
          <a:xfrm>
            <a:off x="6251000" y="1091450"/>
            <a:ext cx="12171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Sentiment = negative</a:t>
            </a:r>
            <a:endParaRPr sz="1100"/>
          </a:p>
        </p:txBody>
      </p:sp>
      <p:sp>
        <p:nvSpPr>
          <p:cNvPr id="337" name="Google Shape;337;p47"/>
          <p:cNvSpPr/>
          <p:nvPr/>
        </p:nvSpPr>
        <p:spPr>
          <a:xfrm>
            <a:off x="6251225" y="3531319"/>
            <a:ext cx="1217100" cy="5292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3</a:t>
            </a:r>
            <a:endParaRPr sz="1100"/>
          </a:p>
        </p:txBody>
      </p:sp>
      <p:sp>
        <p:nvSpPr>
          <p:cNvPr id="338" name="Google Shape;338;p47"/>
          <p:cNvSpPr/>
          <p:nvPr/>
        </p:nvSpPr>
        <p:spPr>
          <a:xfrm>
            <a:off x="6251000" y="1910384"/>
            <a:ext cx="1217100" cy="529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Arsenal</a:t>
            </a:r>
            <a:endParaRPr sz="1100"/>
          </a:p>
        </p:txBody>
      </p:sp>
      <p:sp>
        <p:nvSpPr>
          <p:cNvPr id="339" name="Google Shape;339;p47"/>
          <p:cNvSpPr/>
          <p:nvPr/>
        </p:nvSpPr>
        <p:spPr>
          <a:xfrm>
            <a:off x="6251000" y="2720844"/>
            <a:ext cx="1217100" cy="5292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yywsp</a:t>
            </a:r>
            <a:endParaRPr sz="1100"/>
          </a:p>
        </p:txBody>
      </p:sp>
      <p:cxnSp>
        <p:nvCxnSpPr>
          <p:cNvPr id="340" name="Google Shape;340;p47"/>
          <p:cNvCxnSpPr>
            <a:stCxn id="332" idx="3"/>
            <a:endCxn id="331" idx="0"/>
          </p:cNvCxnSpPr>
          <p:nvPr/>
        </p:nvCxnSpPr>
        <p:spPr>
          <a:xfrm>
            <a:off x="3547675" y="1364525"/>
            <a:ext cx="1351500" cy="886800"/>
          </a:xfrm>
          <a:prstGeom prst="bentConnector2">
            <a:avLst/>
          </a:prstGeom>
          <a:noFill/>
          <a:ln cap="flat" cmpd="sng" w="9525">
            <a:solidFill>
              <a:schemeClr val="dk2"/>
            </a:solidFill>
            <a:prstDash val="solid"/>
            <a:round/>
            <a:headEnd len="med" w="med" type="none"/>
            <a:tailEnd len="med" w="med" type="none"/>
          </a:ln>
        </p:spPr>
      </p:cxnSp>
      <p:cxnSp>
        <p:nvCxnSpPr>
          <p:cNvPr id="341" name="Google Shape;341;p47"/>
          <p:cNvCxnSpPr>
            <a:stCxn id="333" idx="3"/>
            <a:endCxn id="331" idx="1"/>
          </p:cNvCxnSpPr>
          <p:nvPr/>
        </p:nvCxnSpPr>
        <p:spPr>
          <a:xfrm>
            <a:off x="3547675" y="2174986"/>
            <a:ext cx="675300" cy="396900"/>
          </a:xfrm>
          <a:prstGeom prst="bentConnector3">
            <a:avLst>
              <a:gd fmla="val 50009" name="adj1"/>
            </a:avLst>
          </a:prstGeom>
          <a:noFill/>
          <a:ln cap="flat" cmpd="sng" w="9525">
            <a:solidFill>
              <a:schemeClr val="dk2"/>
            </a:solidFill>
            <a:prstDash val="solid"/>
            <a:round/>
            <a:headEnd len="med" w="med" type="none"/>
            <a:tailEnd len="med" w="med" type="none"/>
          </a:ln>
        </p:spPr>
      </p:cxnSp>
      <p:cxnSp>
        <p:nvCxnSpPr>
          <p:cNvPr id="342" name="Google Shape;342;p47"/>
          <p:cNvCxnSpPr>
            <a:stCxn id="334" idx="3"/>
            <a:endCxn id="331" idx="1"/>
          </p:cNvCxnSpPr>
          <p:nvPr/>
        </p:nvCxnSpPr>
        <p:spPr>
          <a:xfrm flipH="1" rot="10800000">
            <a:off x="3547675" y="2571748"/>
            <a:ext cx="675300" cy="413700"/>
          </a:xfrm>
          <a:prstGeom prst="bentConnector3">
            <a:avLst>
              <a:gd fmla="val 50009" name="adj1"/>
            </a:avLst>
          </a:prstGeom>
          <a:noFill/>
          <a:ln cap="flat" cmpd="sng" w="9525">
            <a:solidFill>
              <a:schemeClr val="dk2"/>
            </a:solidFill>
            <a:prstDash val="solid"/>
            <a:round/>
            <a:headEnd len="med" w="med" type="none"/>
            <a:tailEnd len="med" w="med" type="none"/>
          </a:ln>
        </p:spPr>
      </p:cxnSp>
      <p:cxnSp>
        <p:nvCxnSpPr>
          <p:cNvPr id="343" name="Google Shape;343;p47"/>
          <p:cNvCxnSpPr>
            <a:stCxn id="335" idx="3"/>
            <a:endCxn id="331" idx="2"/>
          </p:cNvCxnSpPr>
          <p:nvPr/>
        </p:nvCxnSpPr>
        <p:spPr>
          <a:xfrm flipH="1" rot="10800000">
            <a:off x="3547675" y="2892025"/>
            <a:ext cx="1351500" cy="903900"/>
          </a:xfrm>
          <a:prstGeom prst="bentConnector2">
            <a:avLst/>
          </a:prstGeom>
          <a:noFill/>
          <a:ln cap="flat" cmpd="sng" w="9525">
            <a:solidFill>
              <a:schemeClr val="dk2"/>
            </a:solidFill>
            <a:prstDash val="solid"/>
            <a:round/>
            <a:headEnd len="med" w="med" type="none"/>
            <a:tailEnd len="med" w="med" type="none"/>
          </a:ln>
        </p:spPr>
      </p:cxnSp>
      <p:cxnSp>
        <p:nvCxnSpPr>
          <p:cNvPr id="344" name="Google Shape;344;p47"/>
          <p:cNvCxnSpPr>
            <a:stCxn id="331" idx="0"/>
            <a:endCxn id="336" idx="1"/>
          </p:cNvCxnSpPr>
          <p:nvPr/>
        </p:nvCxnSpPr>
        <p:spPr>
          <a:xfrm rot="-5400000">
            <a:off x="5127600" y="1127850"/>
            <a:ext cx="895200" cy="1351800"/>
          </a:xfrm>
          <a:prstGeom prst="bentConnector2">
            <a:avLst/>
          </a:prstGeom>
          <a:noFill/>
          <a:ln cap="flat" cmpd="sng" w="9525">
            <a:solidFill>
              <a:schemeClr val="dk2"/>
            </a:solidFill>
            <a:prstDash val="solid"/>
            <a:round/>
            <a:headEnd len="med" w="med" type="none"/>
            <a:tailEnd len="med" w="med" type="none"/>
          </a:ln>
        </p:spPr>
      </p:cxnSp>
      <p:cxnSp>
        <p:nvCxnSpPr>
          <p:cNvPr id="345" name="Google Shape;345;p47"/>
          <p:cNvCxnSpPr>
            <a:stCxn id="331" idx="3"/>
            <a:endCxn id="338" idx="1"/>
          </p:cNvCxnSpPr>
          <p:nvPr/>
        </p:nvCxnSpPr>
        <p:spPr>
          <a:xfrm flipH="1" rot="10800000">
            <a:off x="5575500" y="2174850"/>
            <a:ext cx="675600" cy="396900"/>
          </a:xfrm>
          <a:prstGeom prst="bentConnector3">
            <a:avLst>
              <a:gd fmla="val 49993" name="adj1"/>
            </a:avLst>
          </a:prstGeom>
          <a:noFill/>
          <a:ln cap="flat" cmpd="sng" w="9525">
            <a:solidFill>
              <a:schemeClr val="dk2"/>
            </a:solidFill>
            <a:prstDash val="solid"/>
            <a:round/>
            <a:headEnd len="med" w="med" type="none"/>
            <a:tailEnd len="med" w="med" type="none"/>
          </a:ln>
        </p:spPr>
      </p:cxnSp>
      <p:cxnSp>
        <p:nvCxnSpPr>
          <p:cNvPr id="346" name="Google Shape;346;p47"/>
          <p:cNvCxnSpPr>
            <a:stCxn id="331" idx="3"/>
            <a:endCxn id="339" idx="1"/>
          </p:cNvCxnSpPr>
          <p:nvPr/>
        </p:nvCxnSpPr>
        <p:spPr>
          <a:xfrm>
            <a:off x="5575500" y="2571750"/>
            <a:ext cx="675600" cy="413700"/>
          </a:xfrm>
          <a:prstGeom prst="bentConnector3">
            <a:avLst>
              <a:gd fmla="val 49993" name="adj1"/>
            </a:avLst>
          </a:prstGeom>
          <a:noFill/>
          <a:ln cap="flat" cmpd="sng" w="9525">
            <a:solidFill>
              <a:schemeClr val="dk2"/>
            </a:solidFill>
            <a:prstDash val="solid"/>
            <a:round/>
            <a:headEnd len="med" w="med" type="none"/>
            <a:tailEnd len="med" w="med" type="none"/>
          </a:ln>
        </p:spPr>
      </p:cxnSp>
      <p:cxnSp>
        <p:nvCxnSpPr>
          <p:cNvPr id="347" name="Google Shape;347;p47"/>
          <p:cNvCxnSpPr>
            <a:stCxn id="331" idx="2"/>
            <a:endCxn id="337" idx="1"/>
          </p:cNvCxnSpPr>
          <p:nvPr/>
        </p:nvCxnSpPr>
        <p:spPr>
          <a:xfrm flipH="1" rot="-5400000">
            <a:off x="5123250" y="2668200"/>
            <a:ext cx="903900" cy="1351800"/>
          </a:xfrm>
          <a:prstGeom prst="bentConnector2">
            <a:avLst/>
          </a:prstGeom>
          <a:noFill/>
          <a:ln cap="flat" cmpd="sng" w="9525">
            <a:solidFill>
              <a:schemeClr val="dk2"/>
            </a:solidFill>
            <a:prstDash val="solid"/>
            <a:round/>
            <a:headEnd len="med" w="med" type="none"/>
            <a:tailEnd len="med" w="med" type="none"/>
          </a:ln>
        </p:spPr>
      </p:cxnSp>
      <p:sp>
        <p:nvSpPr>
          <p:cNvPr id="348" name="Google Shape;348;p47"/>
          <p:cNvSpPr txBox="1"/>
          <p:nvPr/>
        </p:nvSpPr>
        <p:spPr>
          <a:xfrm>
            <a:off x="342900" y="3167100"/>
            <a:ext cx="623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Type 2</a:t>
            </a:r>
            <a:endParaRPr b="1" sz="1100">
              <a:solidFill>
                <a:schemeClr val="dk1"/>
              </a:solidFill>
            </a:endParaRPr>
          </a:p>
        </p:txBody>
      </p:sp>
      <p:sp>
        <p:nvSpPr>
          <p:cNvPr id="349" name="Google Shape;349;p47"/>
          <p:cNvSpPr/>
          <p:nvPr/>
        </p:nvSpPr>
        <p:spPr>
          <a:xfrm>
            <a:off x="7553525" y="2720850"/>
            <a:ext cx="471000" cy="529200"/>
          </a:xfrm>
          <a:prstGeom prst="mathMultiply">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0" name="Google Shape;350;p47"/>
          <p:cNvSpPr/>
          <p:nvPr/>
        </p:nvSpPr>
        <p:spPr>
          <a:xfrm>
            <a:off x="7553525" y="3531325"/>
            <a:ext cx="471000" cy="529200"/>
          </a:xfrm>
          <a:prstGeom prst="mathMultiply">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9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Key Results</a:t>
            </a:r>
            <a:endParaRPr/>
          </a:p>
        </p:txBody>
      </p:sp>
      <p:sp>
        <p:nvSpPr>
          <p:cNvPr id="796" name="Google Shape;796;p9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797" name="Google Shape;797;p9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pic>
        <p:nvPicPr>
          <p:cNvPr id="798" name="Google Shape;798;p92"/>
          <p:cNvPicPr preferRelativeResize="0"/>
          <p:nvPr/>
        </p:nvPicPr>
        <p:blipFill>
          <a:blip r:embed="rId3">
            <a:alphaModFix/>
          </a:blip>
          <a:stretch>
            <a:fillRect/>
          </a:stretch>
        </p:blipFill>
        <p:spPr>
          <a:xfrm>
            <a:off x="865675" y="1288901"/>
            <a:ext cx="7024848" cy="25657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93"/>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Decision Making Benchmarks</a:t>
            </a:r>
            <a:endParaRPr/>
          </a:p>
        </p:txBody>
      </p:sp>
      <p:sp>
        <p:nvSpPr>
          <p:cNvPr id="805" name="Google Shape;805;p9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806" name="Google Shape;806;p93"/>
          <p:cNvSpPr txBox="1"/>
          <p:nvPr/>
        </p:nvSpPr>
        <p:spPr>
          <a:xfrm>
            <a:off x="489350" y="2303500"/>
            <a:ext cx="7679400" cy="110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chemeClr val="dk2"/>
                </a:solidFill>
              </a:rPr>
              <a:t>2. WebShop: Interactive Web Shopping Task</a:t>
            </a:r>
            <a:endParaRPr b="1" sz="1500">
              <a:solidFill>
                <a:schemeClr val="dk2"/>
              </a:solidFill>
            </a:endParaRPr>
          </a:p>
          <a:p>
            <a:pPr indent="0" lvl="0" marL="0" rtl="0" algn="l">
              <a:lnSpc>
                <a:spcPct val="115000"/>
              </a:lnSpc>
              <a:spcBef>
                <a:spcPts val="1200"/>
              </a:spcBef>
              <a:spcAft>
                <a:spcPts val="1200"/>
              </a:spcAft>
              <a:buNone/>
            </a:pPr>
            <a:r>
              <a:rPr b="1" lang="en" sz="1500">
                <a:solidFill>
                  <a:schemeClr val="dk2"/>
                </a:solidFill>
              </a:rPr>
              <a:t>Task</a:t>
            </a:r>
            <a:r>
              <a:rPr lang="en" sz="1500">
                <a:solidFill>
                  <a:schemeClr val="dk2"/>
                </a:solidFill>
              </a:rPr>
              <a:t>: Purchase a product (e.g., "nightstand with drawers, priced under $140") through </a:t>
            </a:r>
            <a:r>
              <a:rPr lang="en" sz="1500">
                <a:solidFill>
                  <a:schemeClr val="dk2"/>
                </a:solidFill>
              </a:rPr>
              <a:t>interactions on a shopping website with structured and unstructured texts.</a:t>
            </a:r>
            <a:endParaRPr sz="1500">
              <a:solidFill>
                <a:schemeClr val="dk2"/>
              </a:solidFill>
            </a:endParaRPr>
          </a:p>
        </p:txBody>
      </p:sp>
      <p:sp>
        <p:nvSpPr>
          <p:cNvPr id="807" name="Google Shape;807;p93"/>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
        <p:nvSpPr>
          <p:cNvPr id="808" name="Google Shape;808;p93"/>
          <p:cNvSpPr txBox="1"/>
          <p:nvPr/>
        </p:nvSpPr>
        <p:spPr>
          <a:xfrm>
            <a:off x="489350" y="1253800"/>
            <a:ext cx="6678300" cy="83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500">
                <a:solidFill>
                  <a:schemeClr val="dk2"/>
                </a:solidFill>
              </a:rPr>
              <a:t>1. ALFWorld</a:t>
            </a:r>
            <a:endParaRPr b="1" sz="1500">
              <a:solidFill>
                <a:schemeClr val="dk2"/>
              </a:solidFill>
            </a:endParaRPr>
          </a:p>
          <a:p>
            <a:pPr indent="0" lvl="0" marL="0" rtl="0" algn="l">
              <a:lnSpc>
                <a:spcPct val="115000"/>
              </a:lnSpc>
              <a:spcBef>
                <a:spcPts val="1200"/>
              </a:spcBef>
              <a:spcAft>
                <a:spcPts val="1200"/>
              </a:spcAft>
              <a:buNone/>
            </a:pPr>
            <a:r>
              <a:rPr b="1" lang="en" sz="1500">
                <a:solidFill>
                  <a:schemeClr val="dk2"/>
                </a:solidFill>
              </a:rPr>
              <a:t>Task</a:t>
            </a:r>
            <a:r>
              <a:rPr lang="en" sz="1500">
                <a:solidFill>
                  <a:schemeClr val="dk2"/>
                </a:solidFill>
              </a:rPr>
              <a:t>: Agents must achieve high-level goals in a household </a:t>
            </a:r>
            <a:endParaRPr sz="1500">
              <a:solidFill>
                <a:schemeClr val="dk2"/>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9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Results</a:t>
            </a:r>
            <a:endParaRPr/>
          </a:p>
        </p:txBody>
      </p:sp>
      <p:sp>
        <p:nvSpPr>
          <p:cNvPr id="815" name="Google Shape;815;p9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816" name="Google Shape;816;p94"/>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pic>
        <p:nvPicPr>
          <p:cNvPr id="817" name="Google Shape;817;p94"/>
          <p:cNvPicPr preferRelativeResize="0"/>
          <p:nvPr/>
        </p:nvPicPr>
        <p:blipFill>
          <a:blip r:embed="rId3">
            <a:alphaModFix/>
          </a:blip>
          <a:stretch>
            <a:fillRect/>
          </a:stretch>
        </p:blipFill>
        <p:spPr>
          <a:xfrm>
            <a:off x="1149050" y="1183026"/>
            <a:ext cx="6458102" cy="2941318"/>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9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Observations</a:t>
            </a:r>
            <a:endParaRPr/>
          </a:p>
        </p:txBody>
      </p:sp>
      <p:sp>
        <p:nvSpPr>
          <p:cNvPr id="824" name="Google Shape;824;p95"/>
          <p:cNvSpPr txBox="1"/>
          <p:nvPr/>
        </p:nvSpPr>
        <p:spPr>
          <a:xfrm>
            <a:off x="489350" y="1401900"/>
            <a:ext cx="62019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2"/>
                </a:solidFill>
              </a:rPr>
              <a:t>ALFWorld</a:t>
            </a:r>
            <a:endParaRPr b="1" sz="1500">
              <a:solidFill>
                <a:schemeClr val="dk2"/>
              </a:solidFill>
            </a:endParaRPr>
          </a:p>
          <a:p>
            <a:pPr indent="0" lvl="0" marL="0" rtl="0" algn="l">
              <a:spcBef>
                <a:spcPts val="0"/>
              </a:spcBef>
              <a:spcAft>
                <a:spcPts val="0"/>
              </a:spcAft>
              <a:buNone/>
            </a:pPr>
            <a:r>
              <a:rPr lang="en" sz="1500">
                <a:solidFill>
                  <a:schemeClr val="dk2"/>
                </a:solidFill>
              </a:rPr>
              <a:t>ReAct outperforms Act by utilizing reasoning for goal decomposition and tracking.</a:t>
            </a:r>
            <a:br>
              <a:rPr lang="en" sz="1500">
                <a:solidFill>
                  <a:schemeClr val="dk2"/>
                </a:solidFill>
              </a:rPr>
            </a:br>
            <a:endParaRPr sz="1500">
              <a:solidFill>
                <a:schemeClr val="dk2"/>
              </a:solidFill>
            </a:endParaRPr>
          </a:p>
          <a:p>
            <a:pPr indent="0" lvl="0" marL="0" rtl="0" algn="l">
              <a:spcBef>
                <a:spcPts val="0"/>
              </a:spcBef>
              <a:spcAft>
                <a:spcPts val="0"/>
              </a:spcAft>
              <a:buNone/>
            </a:pPr>
            <a:r>
              <a:rPr b="1" lang="en" sz="1500">
                <a:solidFill>
                  <a:schemeClr val="dk2"/>
                </a:solidFill>
              </a:rPr>
              <a:t>WebShop</a:t>
            </a:r>
            <a:endParaRPr b="1" sz="1500">
              <a:solidFill>
                <a:schemeClr val="dk2"/>
              </a:solidFill>
            </a:endParaRPr>
          </a:p>
          <a:p>
            <a:pPr indent="0" lvl="0" marL="0" rtl="0" algn="l">
              <a:spcBef>
                <a:spcPts val="0"/>
              </a:spcBef>
              <a:spcAft>
                <a:spcPts val="0"/>
              </a:spcAft>
              <a:buNone/>
            </a:pPr>
            <a:r>
              <a:rPr lang="en" sz="1500">
                <a:solidFill>
                  <a:schemeClr val="dk2"/>
                </a:solidFill>
              </a:rPr>
              <a:t>ReAct significantly outperforms imitation learning (IL) methods by reasoning during web interactions, leading to better product selection and higher success rates</a:t>
            </a:r>
            <a:br>
              <a:rPr lang="en" sz="1500">
                <a:solidFill>
                  <a:schemeClr val="dk2"/>
                </a:solidFill>
              </a:rPr>
            </a:br>
            <a:br>
              <a:rPr lang="en" sz="1500">
                <a:solidFill>
                  <a:schemeClr val="dk2"/>
                </a:solidFill>
              </a:rPr>
            </a:br>
            <a:r>
              <a:rPr lang="en" sz="1500">
                <a:solidFill>
                  <a:schemeClr val="dk2"/>
                </a:solidFill>
              </a:rPr>
              <a:t>On ALFWorld, the best ReAct trial achieves an average success rate of 71%, significantly outperforming the best Act (45%) and BUTLER (37%) trials</a:t>
            </a:r>
            <a:endParaRPr sz="1500">
              <a:solidFill>
                <a:schemeClr val="dk2"/>
              </a:solidFill>
            </a:endParaRPr>
          </a:p>
        </p:txBody>
      </p:sp>
      <p:sp>
        <p:nvSpPr>
          <p:cNvPr id="825" name="Google Shape;825;p9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826" name="Google Shape;826;p95"/>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96"/>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Related Work</a:t>
            </a:r>
            <a:endParaRPr/>
          </a:p>
        </p:txBody>
      </p:sp>
      <p:sp>
        <p:nvSpPr>
          <p:cNvPr id="833" name="Google Shape;833;p96"/>
          <p:cNvSpPr txBox="1"/>
          <p:nvPr/>
        </p:nvSpPr>
        <p:spPr>
          <a:xfrm>
            <a:off x="489350" y="1401900"/>
            <a:ext cx="62019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rPr>
              <a:t>Perhaps the closest prior work is Inner Monologue (IM), from Huang et al. (2022b), in which actions from an embodied agent are motivated by an eponymous “inner monologue”. </a:t>
            </a:r>
            <a:br>
              <a:rPr lang="en" sz="1500">
                <a:solidFill>
                  <a:schemeClr val="dk2"/>
                </a:solidFill>
              </a:rPr>
            </a:br>
            <a:br>
              <a:rPr lang="en" sz="1500">
                <a:solidFill>
                  <a:schemeClr val="dk2"/>
                </a:solidFill>
              </a:rPr>
            </a:br>
            <a:r>
              <a:rPr lang="en" sz="1500">
                <a:solidFill>
                  <a:schemeClr val="dk2"/>
                </a:solidFill>
              </a:rPr>
              <a:t>However, IM’s “inner monologue” is limited to observations of the environment state and what needs to be completed by the agent for the goal to be satisfied</a:t>
            </a:r>
            <a:endParaRPr sz="1500">
              <a:solidFill>
                <a:schemeClr val="dk2"/>
              </a:solidFill>
            </a:endParaRPr>
          </a:p>
          <a:p>
            <a:pPr indent="0" lvl="0" marL="0" rtl="0" algn="l">
              <a:spcBef>
                <a:spcPts val="0"/>
              </a:spcBef>
              <a:spcAft>
                <a:spcPts val="0"/>
              </a:spcAft>
              <a:buClr>
                <a:schemeClr val="dk1"/>
              </a:buClr>
              <a:buSzPts val="1100"/>
              <a:buFont typeface="Arial"/>
              <a:buNone/>
            </a:pPr>
            <a:r>
              <a:rPr lang="en" sz="1500">
                <a:solidFill>
                  <a:schemeClr val="dk2"/>
                </a:solidFill>
              </a:rPr>
              <a:t>		</a:t>
            </a:r>
            <a:endParaRPr sz="1500">
              <a:solidFill>
                <a:schemeClr val="dk2"/>
              </a:solidFill>
            </a:endParaRPr>
          </a:p>
          <a:p>
            <a:pPr indent="0" lvl="0" marL="0" rtl="0" algn="l">
              <a:spcBef>
                <a:spcPts val="0"/>
              </a:spcBef>
              <a:spcAft>
                <a:spcPts val="0"/>
              </a:spcAft>
              <a:buNone/>
            </a:pPr>
            <a:r>
              <a:t/>
            </a:r>
            <a:endParaRPr b="1" sz="1500">
              <a:solidFill>
                <a:schemeClr val="dk2"/>
              </a:solidFill>
            </a:endParaRPr>
          </a:p>
        </p:txBody>
      </p:sp>
      <p:sp>
        <p:nvSpPr>
          <p:cNvPr id="834" name="Google Shape;834;p9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835" name="Google Shape;835;p9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React: Synergizing Reasoning And Acting In Language Models Shunyu Yao, Jeffrey Zhao , Dian Yu, Nan Du, Izhak Shafran, Karthik Narasimhan, Yuan Cao -  Department of Computer Science, Princeton </a:t>
            </a:r>
            <a:endParaRPr sz="12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pic>
        <p:nvPicPr>
          <p:cNvPr id="841" name="Google Shape;841;p97"/>
          <p:cNvPicPr preferRelativeResize="0"/>
          <p:nvPr/>
        </p:nvPicPr>
        <p:blipFill rotWithShape="1">
          <a:blip r:embed="rId3">
            <a:alphaModFix/>
          </a:blip>
          <a:srcRect b="0" l="0" r="0" t="0"/>
          <a:stretch/>
        </p:blipFill>
        <p:spPr>
          <a:xfrm>
            <a:off x="2406327" y="2199491"/>
            <a:ext cx="4331347" cy="744516"/>
          </a:xfrm>
          <a:prstGeom prst="rect">
            <a:avLst/>
          </a:prstGeom>
          <a:noFill/>
          <a:ln>
            <a:noFill/>
          </a:ln>
        </p:spPr>
      </p:pic>
      <p:sp>
        <p:nvSpPr>
          <p:cNvPr id="842" name="Google Shape;842;p97"/>
          <p:cNvSpPr txBox="1"/>
          <p:nvPr>
            <p:ph idx="4294967295" type="title"/>
          </p:nvPr>
        </p:nvSpPr>
        <p:spPr>
          <a:xfrm>
            <a:off x="628650" y="-1154123"/>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Arial"/>
              <a:buNone/>
            </a:pPr>
            <a:r>
              <a:rPr lang="en"/>
              <a:t>Illinois Blue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8"/>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Using Chain Of Thought</a:t>
            </a:r>
            <a:endParaRPr/>
          </a:p>
        </p:txBody>
      </p:sp>
      <p:sp>
        <p:nvSpPr>
          <p:cNvPr id="357" name="Google Shape;357;p4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358" name="Google Shape;358;p4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59" name="Google Shape;359;p48"/>
          <p:cNvPicPr preferRelativeResize="0"/>
          <p:nvPr/>
        </p:nvPicPr>
        <p:blipFill>
          <a:blip r:embed="rId3">
            <a:alphaModFix/>
          </a:blip>
          <a:stretch>
            <a:fillRect/>
          </a:stretch>
        </p:blipFill>
        <p:spPr>
          <a:xfrm>
            <a:off x="697350" y="1099931"/>
            <a:ext cx="3426376" cy="336253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Using Chain Of Thought</a:t>
            </a:r>
            <a:endParaRPr/>
          </a:p>
        </p:txBody>
      </p:sp>
      <p:sp>
        <p:nvSpPr>
          <p:cNvPr id="366" name="Google Shape;366;p4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900"/>
              <a:buNone/>
            </a:pPr>
            <a:r>
              <a:t/>
            </a:r>
            <a:endParaRPr/>
          </a:p>
        </p:txBody>
      </p:sp>
      <p:sp>
        <p:nvSpPr>
          <p:cNvPr id="367" name="Google Shape;367;p4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68" name="Google Shape;368;p49"/>
          <p:cNvPicPr preferRelativeResize="0"/>
          <p:nvPr/>
        </p:nvPicPr>
        <p:blipFill>
          <a:blip r:embed="rId3">
            <a:alphaModFix/>
          </a:blip>
          <a:stretch>
            <a:fillRect/>
          </a:stretch>
        </p:blipFill>
        <p:spPr>
          <a:xfrm>
            <a:off x="697350" y="1099931"/>
            <a:ext cx="3426376" cy="3362531"/>
          </a:xfrm>
          <a:prstGeom prst="rect">
            <a:avLst/>
          </a:prstGeom>
          <a:noFill/>
          <a:ln>
            <a:noFill/>
          </a:ln>
        </p:spPr>
      </p:pic>
      <p:pic>
        <p:nvPicPr>
          <p:cNvPr id="369" name="Google Shape;369;p49"/>
          <p:cNvPicPr preferRelativeResize="0"/>
          <p:nvPr/>
        </p:nvPicPr>
        <p:blipFill>
          <a:blip r:embed="rId4">
            <a:alphaModFix/>
          </a:blip>
          <a:stretch>
            <a:fillRect/>
          </a:stretch>
        </p:blipFill>
        <p:spPr>
          <a:xfrm>
            <a:off x="4811501" y="1099919"/>
            <a:ext cx="3417031" cy="336253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This isn’t new!</a:t>
            </a:r>
            <a:endParaRPr/>
          </a:p>
        </p:txBody>
      </p:sp>
      <p:sp>
        <p:nvSpPr>
          <p:cNvPr id="376" name="Google Shape;376;p50"/>
          <p:cNvSpPr txBox="1"/>
          <p:nvPr>
            <p:ph idx="1" type="body"/>
          </p:nvPr>
        </p:nvSpPr>
        <p:spPr>
          <a:xfrm>
            <a:off x="489350" y="1346800"/>
            <a:ext cx="4369200" cy="30903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dk2"/>
              </a:buClr>
              <a:buSzPts val="1500"/>
              <a:buNone/>
            </a:pPr>
            <a:r>
              <a:rPr lang="en"/>
              <a:t>Using natural language models to generate rationale has been well researched. However, there were a few problems:</a:t>
            </a:r>
            <a:endParaRPr/>
          </a:p>
          <a:p>
            <a:pPr indent="-323850" lvl="0" marL="457200" rtl="0" algn="l">
              <a:lnSpc>
                <a:spcPct val="90000"/>
              </a:lnSpc>
              <a:spcBef>
                <a:spcPts val="0"/>
              </a:spcBef>
              <a:spcAft>
                <a:spcPts val="0"/>
              </a:spcAft>
              <a:buSzPts val="1500"/>
              <a:buAutoNum type="arabicPeriod"/>
            </a:pPr>
            <a:r>
              <a:rPr lang="en"/>
              <a:t>Generating a labelled data-set of problem, rationale, answer is hard.</a:t>
            </a:r>
            <a:endParaRPr/>
          </a:p>
          <a:p>
            <a:pPr indent="-323850" lvl="0" marL="457200" rtl="0" algn="l">
              <a:lnSpc>
                <a:spcPct val="90000"/>
              </a:lnSpc>
              <a:spcBef>
                <a:spcPts val="0"/>
              </a:spcBef>
              <a:spcAft>
                <a:spcPts val="0"/>
              </a:spcAft>
              <a:buSzPts val="1500"/>
              <a:buAutoNum type="arabicPeriod"/>
            </a:pPr>
            <a:r>
              <a:rPr lang="en"/>
              <a:t>You need to train a new model for each flavor of problem.</a:t>
            </a:r>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p:txBody>
      </p:sp>
      <p:sp>
        <p:nvSpPr>
          <p:cNvPr id="377" name="Google Shape;377;p50"/>
          <p:cNvSpPr txBox="1"/>
          <p:nvPr>
            <p:ph idx="2" type="body"/>
          </p:nvPr>
        </p:nvSpPr>
        <p:spPr>
          <a:xfrm>
            <a:off x="342900" y="4767275"/>
            <a:ext cx="65139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770"/>
              <a:buFont typeface="Arial"/>
              <a:buNone/>
            </a:pPr>
            <a:r>
              <a:rPr lang="en" sz="839"/>
              <a:t>Source: Ling et. al Program Induction by Rationale Generation: Learning to Solve and Explain Algebraic Word Problems ACL 2017</a:t>
            </a:r>
            <a:endParaRPr sz="839"/>
          </a:p>
          <a:p>
            <a:pPr indent="0" lvl="0" marL="0" rtl="0" algn="l">
              <a:lnSpc>
                <a:spcPct val="90000"/>
              </a:lnSpc>
              <a:spcBef>
                <a:spcPts val="0"/>
              </a:spcBef>
              <a:spcAft>
                <a:spcPts val="0"/>
              </a:spcAft>
              <a:buClr>
                <a:schemeClr val="lt1"/>
              </a:buClr>
              <a:buSzPts val="630"/>
              <a:buNone/>
            </a:pPr>
            <a:r>
              <a:t/>
            </a:r>
            <a:endParaRPr sz="630"/>
          </a:p>
        </p:txBody>
      </p:sp>
      <p:sp>
        <p:nvSpPr>
          <p:cNvPr id="378" name="Google Shape;378;p5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79" name="Google Shape;379;p50"/>
          <p:cNvPicPr preferRelativeResize="0"/>
          <p:nvPr/>
        </p:nvPicPr>
        <p:blipFill>
          <a:blip r:embed="rId3">
            <a:alphaModFix/>
          </a:blip>
          <a:stretch>
            <a:fillRect/>
          </a:stretch>
        </p:blipFill>
        <p:spPr>
          <a:xfrm>
            <a:off x="5163350" y="1634956"/>
            <a:ext cx="3980650" cy="1873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1"/>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2"/>
              </a:buClr>
              <a:buSzPts val="2400"/>
              <a:buFont typeface="Arial"/>
              <a:buNone/>
            </a:pPr>
            <a:r>
              <a:rPr lang="en"/>
              <a:t>This isn’t new, but …</a:t>
            </a:r>
            <a:endParaRPr/>
          </a:p>
        </p:txBody>
      </p:sp>
      <p:sp>
        <p:nvSpPr>
          <p:cNvPr id="386" name="Google Shape;386;p51"/>
          <p:cNvSpPr txBox="1"/>
          <p:nvPr>
            <p:ph idx="1" type="body"/>
          </p:nvPr>
        </p:nvSpPr>
        <p:spPr>
          <a:xfrm>
            <a:off x="489350" y="1346800"/>
            <a:ext cx="4369200" cy="30903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LLMs help solve this because they are:</a:t>
            </a:r>
            <a:endParaRPr/>
          </a:p>
          <a:p>
            <a:pPr indent="-323850" lvl="0" marL="457200" rtl="0" algn="l">
              <a:spcBef>
                <a:spcPts val="0"/>
              </a:spcBef>
              <a:spcAft>
                <a:spcPts val="0"/>
              </a:spcAft>
              <a:buSzPts val="1500"/>
              <a:buAutoNum type="arabicPeriod"/>
            </a:pPr>
            <a:r>
              <a:rPr lang="en"/>
              <a:t>Really good generalizers, even off a few examples.</a:t>
            </a:r>
            <a:endParaRPr/>
          </a:p>
          <a:p>
            <a:pPr indent="-323850" lvl="0" marL="457200" rtl="0" algn="l">
              <a:spcBef>
                <a:spcPts val="0"/>
              </a:spcBef>
              <a:spcAft>
                <a:spcPts val="0"/>
              </a:spcAft>
              <a:buSzPts val="1500"/>
              <a:buAutoNum type="arabicPeriod"/>
            </a:pPr>
            <a:r>
              <a:rPr lang="en"/>
              <a:t>We can achieve “fine-tuning” without actually re-training the model.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In fact, simply adding “let’s think step-by-step” is sufficient.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
        <p:nvSpPr>
          <p:cNvPr id="387" name="Google Shape;387;p51"/>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l">
              <a:spcBef>
                <a:spcPts val="0"/>
              </a:spcBef>
              <a:spcAft>
                <a:spcPts val="0"/>
              </a:spcAft>
              <a:buClr>
                <a:schemeClr val="dk1"/>
              </a:buClr>
              <a:buSzPct val="91666"/>
              <a:buFont typeface="Arial"/>
              <a:buNone/>
            </a:pPr>
            <a:r>
              <a:rPr lang="en" sz="1200"/>
              <a:t>Source: Kojima, T., Gu, S.S., Reid, M., Matsuo, Y. and Iwasawa, Y. Large language models are zero-shot reasoners. NeurIPS 2022</a:t>
            </a:r>
            <a:endParaRPr sz="1200"/>
          </a:p>
        </p:txBody>
      </p:sp>
      <p:sp>
        <p:nvSpPr>
          <p:cNvPr id="388" name="Google Shape;388;p5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89" name="Google Shape;389;p51"/>
          <p:cNvPicPr preferRelativeResize="0"/>
          <p:nvPr/>
        </p:nvPicPr>
        <p:blipFill>
          <a:blip r:embed="rId3">
            <a:alphaModFix/>
          </a:blip>
          <a:stretch>
            <a:fillRect/>
          </a:stretch>
        </p:blipFill>
        <p:spPr>
          <a:xfrm>
            <a:off x="5001375" y="1055319"/>
            <a:ext cx="3980650" cy="30328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SMB PPT ORANGE">
      <a:dk1>
        <a:srgbClr val="000000"/>
      </a:dk1>
      <a:lt1>
        <a:srgbClr val="FFFFFF"/>
      </a:lt1>
      <a:dk2>
        <a:srgbClr val="13294B"/>
      </a:dk2>
      <a:lt2>
        <a:srgbClr val="FF5F05"/>
      </a:lt2>
      <a:accent1>
        <a:srgbClr val="0071CE"/>
      </a:accent1>
      <a:accent2>
        <a:srgbClr val="FCB316"/>
      </a:accent2>
      <a:accent3>
        <a:srgbClr val="007E8E"/>
      </a:accent3>
      <a:accent4>
        <a:srgbClr val="006230"/>
      </a:accent4>
      <a:accent5>
        <a:srgbClr val="5C0E41"/>
      </a:accent5>
      <a:accent6>
        <a:srgbClr val="7D3E13"/>
      </a:accent6>
      <a:hlink>
        <a:srgbClr val="C84113"/>
      </a:hlink>
      <a:folHlink>
        <a:srgbClr val="2159A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